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8" r:id="rId4"/>
    <p:sldMasterId id="2147484787" r:id="rId5"/>
    <p:sldMasterId id="2147484831" r:id="rId6"/>
    <p:sldMasterId id="2147484841" r:id="rId7"/>
  </p:sldMasterIdLst>
  <p:notesMasterIdLst>
    <p:notesMasterId r:id="rId45"/>
  </p:notesMasterIdLst>
  <p:handoutMasterIdLst>
    <p:handoutMasterId r:id="rId46"/>
  </p:handoutMasterIdLst>
  <p:sldIdLst>
    <p:sldId id="397" r:id="rId8"/>
    <p:sldId id="283" r:id="rId9"/>
    <p:sldId id="377" r:id="rId10"/>
    <p:sldId id="393" r:id="rId11"/>
    <p:sldId id="394" r:id="rId12"/>
    <p:sldId id="355" r:id="rId13"/>
    <p:sldId id="356" r:id="rId14"/>
    <p:sldId id="363" r:id="rId15"/>
    <p:sldId id="380" r:id="rId16"/>
    <p:sldId id="389" r:id="rId17"/>
    <p:sldId id="369" r:id="rId18"/>
    <p:sldId id="370" r:id="rId19"/>
    <p:sldId id="364" r:id="rId20"/>
    <p:sldId id="381" r:id="rId21"/>
    <p:sldId id="382" r:id="rId22"/>
    <p:sldId id="383" r:id="rId23"/>
    <p:sldId id="384" r:id="rId24"/>
    <p:sldId id="395" r:id="rId25"/>
    <p:sldId id="385" r:id="rId26"/>
    <p:sldId id="378" r:id="rId27"/>
    <p:sldId id="365" r:id="rId28"/>
    <p:sldId id="371" r:id="rId29"/>
    <p:sldId id="392" r:id="rId30"/>
    <p:sldId id="391" r:id="rId31"/>
    <p:sldId id="373" r:id="rId32"/>
    <p:sldId id="374" r:id="rId33"/>
    <p:sldId id="386" r:id="rId34"/>
    <p:sldId id="387" r:id="rId35"/>
    <p:sldId id="388" r:id="rId36"/>
    <p:sldId id="357" r:id="rId37"/>
    <p:sldId id="359" r:id="rId38"/>
    <p:sldId id="360" r:id="rId39"/>
    <p:sldId id="358" r:id="rId40"/>
    <p:sldId id="299" r:id="rId41"/>
    <p:sldId id="300" r:id="rId42"/>
    <p:sldId id="302" r:id="rId43"/>
    <p:sldId id="396" r:id="rId44"/>
  </p:sldIdLst>
  <p:sldSz cx="9144000" cy="6858000" type="screen4x3"/>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b="1"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b="1"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b="1"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b="1"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1104">
          <p15:clr>
            <a:srgbClr val="A4A3A4"/>
          </p15:clr>
        </p15:guide>
        <p15:guide id="2" pos="480">
          <p15:clr>
            <a:srgbClr val="A4A3A4"/>
          </p15:clr>
        </p15:guide>
      </p15:sldGuideLst>
    </p:ext>
    <p:ext uri="{2D200454-40CA-4A62-9FC3-DE9A4176ACB9}">
      <p15:notesGuideLst xmlns:p15="http://schemas.microsoft.com/office/powerpoint/2012/main">
        <p15:guide id="1" orient="horz" pos="3024">
          <p15:clr>
            <a:srgbClr val="A4A3A4"/>
          </p15:clr>
        </p15:guide>
        <p15:guide id="2" pos="23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A900"/>
    <a:srgbClr val="AA8E0A"/>
    <a:srgbClr val="0033CC"/>
    <a:srgbClr val="7ABC32"/>
    <a:srgbClr val="FF0066"/>
    <a:srgbClr val="FF9900"/>
    <a:srgbClr val="008000"/>
    <a:srgbClr val="008FFA"/>
    <a:srgbClr val="FFFFFF"/>
    <a:srgbClr val="1D3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9" autoAdjust="0"/>
    <p:restoredTop sz="72039" autoAdjust="0"/>
  </p:normalViewPr>
  <p:slideViewPr>
    <p:cSldViewPr>
      <p:cViewPr varScale="1">
        <p:scale>
          <a:sx n="83" d="100"/>
          <a:sy n="83" d="100"/>
        </p:scale>
        <p:origin x="2064" y="84"/>
      </p:cViewPr>
      <p:guideLst>
        <p:guide orient="horz" pos="1104"/>
        <p:guide pos="480"/>
      </p:guideLst>
    </p:cSldViewPr>
  </p:slideViewPr>
  <p:notesTextViewPr>
    <p:cViewPr>
      <p:scale>
        <a:sx n="100" d="100"/>
        <a:sy n="100" d="100"/>
      </p:scale>
      <p:origin x="0" y="0"/>
    </p:cViewPr>
  </p:notesTextViewPr>
  <p:sorterViewPr>
    <p:cViewPr>
      <p:scale>
        <a:sx n="66" d="100"/>
        <a:sy n="66" d="100"/>
      </p:scale>
      <p:origin x="0" y="708"/>
    </p:cViewPr>
  </p:sorterViewPr>
  <p:notesViewPr>
    <p:cSldViewPr>
      <p:cViewPr>
        <p:scale>
          <a:sx n="125" d="100"/>
          <a:sy n="125" d="100"/>
        </p:scale>
        <p:origin x="-900" y="702"/>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solidFill>
              <a:srgbClr val="BBE0E3">
                <a:alpha val="0"/>
              </a:srgbClr>
            </a:solidFill>
            <a:ln>
              <a:solidFill>
                <a:schemeClr val="tx1"/>
              </a:solidFill>
            </a:ln>
          </c:spPr>
          <c:dPt>
            <c:idx val="1"/>
            <c:bubble3D val="0"/>
            <c:spPr>
              <a:solidFill>
                <a:srgbClr val="0033CC"/>
              </a:solidFill>
              <a:ln>
                <a:solidFill>
                  <a:schemeClr val="tx1"/>
                </a:solidFill>
              </a:ln>
            </c:spPr>
          </c:dPt>
          <c:dLbls>
            <c:dLbl>
              <c:idx val="0"/>
              <c:delete val="1"/>
              <c:extLst>
                <c:ext xmlns:c15="http://schemas.microsoft.com/office/drawing/2012/chart" uri="{CE6537A1-D6FC-4f65-9D91-7224C49458BB}"/>
              </c:extLst>
            </c:dLbl>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effectLst>
              <a:outerShdw blurRad="50800" dist="38100" dir="2700000" algn="tl" rotWithShape="0">
                <a:prstClr val="black">
                  <a:alpha val="40000"/>
                </a:prstClr>
              </a:outerShdw>
            </a:effectLst>
          </c:spPr>
          <c:dPt>
            <c:idx val="0"/>
            <c:bubble3D val="0"/>
            <c:spPr>
              <a:solidFill>
                <a:srgbClr val="92D050"/>
              </a:solidFill>
              <a:effectLst>
                <a:outerShdw blurRad="50800" dist="38100" dir="2700000" algn="tl" rotWithShape="0">
                  <a:prstClr val="black">
                    <a:alpha val="40000"/>
                  </a:prstClr>
                </a:outerShdw>
              </a:effectLst>
            </c:spPr>
          </c:dPt>
          <c:dPt>
            <c:idx val="1"/>
            <c:bubble3D val="0"/>
            <c:spPr>
              <a:solidFill>
                <a:srgbClr val="DEA900"/>
              </a:solidFill>
              <a:effectLst>
                <a:outerShdw blurRad="50800" dist="38100" dir="2700000" algn="tl" rotWithShape="0">
                  <a:prstClr val="black">
                    <a:alpha val="40000"/>
                  </a:prstClr>
                </a:outerShdw>
              </a:effectLst>
            </c:spPr>
          </c:dPt>
          <c:dPt>
            <c:idx val="2"/>
            <c:bubble3D val="0"/>
            <c:spPr>
              <a:solidFill>
                <a:srgbClr val="00B0F0"/>
              </a:solidFill>
              <a:effectLst>
                <a:outerShdw blurRad="50800" dist="38100" dir="2700000" algn="tl" rotWithShape="0">
                  <a:prstClr val="black">
                    <a:alpha val="40000"/>
                  </a:prstClr>
                </a:outerShdw>
              </a:effectLst>
            </c:spPr>
          </c:dPt>
          <c:cat>
            <c:strRef>
              <c:f>Sheet1!$A$2:$A$5</c:f>
              <c:strCache>
                <c:ptCount val="3"/>
                <c:pt idx="0">
                  <c:v>1st Qtr</c:v>
                </c:pt>
                <c:pt idx="1">
                  <c:v>2nd Qtr</c:v>
                </c:pt>
                <c:pt idx="2">
                  <c:v>3rd Qtr</c:v>
                </c:pt>
              </c:strCache>
            </c:strRef>
          </c:cat>
          <c:val>
            <c:numRef>
              <c:f>Sheet1!$B$2:$B$5</c:f>
              <c:numCache>
                <c:formatCode>General</c:formatCode>
                <c:ptCount val="4"/>
                <c:pt idx="0">
                  <c:v>33</c:v>
                </c:pt>
                <c:pt idx="1">
                  <c:v>33</c:v>
                </c:pt>
                <c:pt idx="2">
                  <c:v>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effectLst>
              <a:outerShdw blurRad="50800" dist="38100" dir="2700000" algn="tl" rotWithShape="0">
                <a:prstClr val="black">
                  <a:alpha val="40000"/>
                </a:prstClr>
              </a:outerShdw>
            </a:effectLst>
          </c:spPr>
          <c:dPt>
            <c:idx val="0"/>
            <c:bubble3D val="0"/>
            <c:spPr>
              <a:solidFill>
                <a:srgbClr val="92D050"/>
              </a:solidFill>
              <a:effectLst>
                <a:outerShdw blurRad="50800" dist="38100" dir="2700000" algn="tl" rotWithShape="0">
                  <a:prstClr val="black">
                    <a:alpha val="40000"/>
                  </a:prstClr>
                </a:outerShdw>
              </a:effectLst>
            </c:spPr>
          </c:dPt>
          <c:dPt>
            <c:idx val="1"/>
            <c:bubble3D val="0"/>
            <c:spPr>
              <a:solidFill>
                <a:srgbClr val="DEA900"/>
              </a:solidFill>
              <a:effectLst>
                <a:outerShdw blurRad="50800" dist="38100" dir="2700000" algn="tl" rotWithShape="0">
                  <a:prstClr val="black">
                    <a:alpha val="40000"/>
                  </a:prstClr>
                </a:outerShdw>
              </a:effectLst>
            </c:spPr>
          </c:dPt>
          <c:dPt>
            <c:idx val="2"/>
            <c:bubble3D val="0"/>
            <c:spPr>
              <a:solidFill>
                <a:srgbClr val="00B0F0"/>
              </a:solidFill>
              <a:effectLst>
                <a:outerShdw blurRad="50800" dist="38100" dir="2700000" algn="tl" rotWithShape="0">
                  <a:prstClr val="black">
                    <a:alpha val="40000"/>
                  </a:prstClr>
                </a:outerShdw>
              </a:effectLst>
            </c:spPr>
          </c:dPt>
          <c:cat>
            <c:strRef>
              <c:f>Sheet1!$A$2:$A$5</c:f>
              <c:strCache>
                <c:ptCount val="3"/>
                <c:pt idx="0">
                  <c:v>1st Qtr</c:v>
                </c:pt>
                <c:pt idx="1">
                  <c:v>2nd Qtr</c:v>
                </c:pt>
                <c:pt idx="2">
                  <c:v>3rd Qtr</c:v>
                </c:pt>
              </c:strCache>
            </c:strRef>
          </c:cat>
          <c:val>
            <c:numRef>
              <c:f>Sheet1!$B$2:$B$5</c:f>
              <c:numCache>
                <c:formatCode>General</c:formatCode>
                <c:ptCount val="4"/>
                <c:pt idx="0">
                  <c:v>33</c:v>
                </c:pt>
                <c:pt idx="1">
                  <c:v>33</c:v>
                </c:pt>
                <c:pt idx="2">
                  <c:v>33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lang="en-US"/>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solidFill>
              <a:srgbClr val="BBE0E3">
                <a:alpha val="0"/>
              </a:srgbClr>
            </a:solidFill>
            <a:ln>
              <a:solidFill>
                <a:schemeClr val="tx1"/>
              </a:solidFill>
            </a:ln>
          </c:spPr>
          <c:dPt>
            <c:idx val="1"/>
            <c:bubble3D val="0"/>
            <c:spPr>
              <a:solidFill>
                <a:srgbClr val="0033CC"/>
              </a:solidFill>
              <a:ln>
                <a:solidFill>
                  <a:schemeClr val="tx1"/>
                </a:solidFill>
              </a:ln>
            </c:spPr>
          </c:dPt>
          <c:dLbls>
            <c:dLbl>
              <c:idx val="0"/>
              <c:delete val="1"/>
              <c:extLst>
                <c:ext xmlns:c15="http://schemas.microsoft.com/office/drawing/2012/chart" uri="{CE6537A1-D6FC-4f65-9D91-7224C49458BB}"/>
              </c:extLst>
            </c:dLbl>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alpha val="0"/>
                </a:srgbClr>
              </a:solidFill>
              <a:ln>
                <a:solidFill>
                  <a:srgbClr val="000000"/>
                </a:solidFill>
              </a:ln>
            </c:spPr>
          </c:dPt>
          <c:dPt>
            <c:idx val="3"/>
            <c:bubble3D val="0"/>
            <c:spPr>
              <a:solidFill>
                <a:srgbClr val="008000">
                  <a:alpha val="0"/>
                </a:srgbClr>
              </a:solidFill>
              <a:ln>
                <a:solidFill>
                  <a:srgbClr val="000000"/>
                </a:solidFill>
              </a:ln>
            </c:spPr>
          </c:dPt>
          <c:dPt>
            <c:idx val="4"/>
            <c:bubble3D val="0"/>
            <c:spPr>
              <a:solidFill>
                <a:srgbClr val="FF0000">
                  <a:alpha val="0"/>
                </a:srgbClr>
              </a:solidFill>
              <a:ln>
                <a:solidFill>
                  <a:srgbClr val="000000"/>
                </a:solidFill>
              </a:ln>
            </c:spPr>
          </c:dPt>
          <c:dPt>
            <c:idx val="5"/>
            <c:bubble3D val="0"/>
            <c:spPr>
              <a:solidFill>
                <a:srgbClr val="00B0F0">
                  <a:alpha val="0"/>
                </a:srgbClr>
              </a:solidFill>
              <a:ln>
                <a:solidFill>
                  <a:srgbClr val="000000"/>
                </a:solidFill>
              </a:ln>
            </c:spPr>
          </c:dPt>
          <c:dPt>
            <c:idx val="6"/>
            <c:bubble3D val="0"/>
            <c:spPr>
              <a:solidFill>
                <a:srgbClr val="FFFF00">
                  <a:alpha val="0"/>
                </a:srgbClr>
              </a:solidFill>
              <a:ln>
                <a:solidFill>
                  <a:srgbClr val="000000"/>
                </a:solidFill>
              </a:ln>
            </c:spPr>
          </c:dPt>
          <c:dLbls>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alpha val="0"/>
                </a:srgbClr>
              </a:solidFill>
              <a:ln>
                <a:solidFill>
                  <a:srgbClr val="000000"/>
                </a:solidFill>
              </a:ln>
            </c:spPr>
          </c:dPt>
          <c:dPt>
            <c:idx val="3"/>
            <c:bubble3D val="0"/>
            <c:spPr>
              <a:solidFill>
                <a:srgbClr val="008000">
                  <a:alpha val="0"/>
                </a:srgbClr>
              </a:solidFill>
              <a:ln>
                <a:solidFill>
                  <a:srgbClr val="000000"/>
                </a:solidFill>
              </a:ln>
            </c:spPr>
          </c:dPt>
          <c:dPt>
            <c:idx val="4"/>
            <c:bubble3D val="0"/>
            <c:spPr>
              <a:solidFill>
                <a:srgbClr val="FF0000"/>
              </a:solidFill>
              <a:ln>
                <a:solidFill>
                  <a:srgbClr val="000000"/>
                </a:solidFill>
              </a:ln>
            </c:spPr>
          </c:dPt>
          <c:dPt>
            <c:idx val="5"/>
            <c:bubble3D val="0"/>
            <c:spPr>
              <a:solidFill>
                <a:srgbClr val="00B0F0">
                  <a:alpha val="0"/>
                </a:srgbClr>
              </a:solidFill>
              <a:ln>
                <a:solidFill>
                  <a:srgbClr val="000000"/>
                </a:solidFill>
              </a:ln>
            </c:spPr>
          </c:dPt>
          <c:dPt>
            <c:idx val="6"/>
            <c:bubble3D val="0"/>
            <c:spPr>
              <a:solidFill>
                <a:srgbClr val="FFFF00">
                  <a:alpha val="0"/>
                </a:srgbClr>
              </a:solidFill>
              <a:ln>
                <a:solidFill>
                  <a:srgbClr val="000000"/>
                </a:solidFill>
              </a:ln>
            </c:spPr>
          </c:dPt>
          <c:dLbls>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8996785378891861E-2"/>
                  <c:y val="4.0458442694663165E-2"/>
                </c:manualLayout>
              </c:layout>
              <c:showLegendKey val="0"/>
              <c:showVal val="1"/>
              <c:showCatName val="1"/>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alpha val="0"/>
                </a:srgbClr>
              </a:solidFill>
              <a:ln>
                <a:solidFill>
                  <a:srgbClr val="000000"/>
                </a:solidFill>
              </a:ln>
            </c:spPr>
          </c:dPt>
          <c:dPt>
            <c:idx val="3"/>
            <c:bubble3D val="0"/>
            <c:spPr>
              <a:solidFill>
                <a:srgbClr val="008000">
                  <a:alpha val="0"/>
                </a:srgbClr>
              </a:solid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solidFill>
                <a:srgbClr val="FFFF00">
                  <a:alpha val="0"/>
                </a:srgbClr>
              </a:solidFill>
              <a:ln>
                <a:solidFill>
                  <a:srgbClr val="000000"/>
                </a:solidFill>
              </a:ln>
            </c:spPr>
          </c:dPt>
          <c:dLbls>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8996785378891861E-2"/>
                  <c:y val="4.0458442694663165E-2"/>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1.6884947867755063E-2"/>
                  <c:y val="-9.6124526100904065E-2"/>
                </c:manualLayout>
              </c:layout>
              <c:showLegendKey val="0"/>
              <c:showVal val="1"/>
              <c:showCatName val="1"/>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solidFill>
              <a:ln>
                <a:solidFill>
                  <a:srgbClr val="000000"/>
                </a:solidFill>
              </a:ln>
            </c:spPr>
          </c:dPt>
          <c:dPt>
            <c:idx val="3"/>
            <c:bubble3D val="0"/>
            <c:spPr>
              <a:solidFill>
                <a:srgbClr val="008000">
                  <a:alpha val="0"/>
                </a:srgbClr>
              </a:solid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solidFill>
                <a:srgbClr val="FFFF00">
                  <a:alpha val="0"/>
                </a:srgbClr>
              </a:solidFill>
              <a:ln>
                <a:solidFill>
                  <a:srgbClr val="000000"/>
                </a:solidFill>
              </a:ln>
            </c:spPr>
          </c:dPt>
          <c:dLbls>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8996785378891861E-2"/>
                  <c:y val="4.0458442694663165E-2"/>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1.6884947867755063E-2"/>
                  <c:y val="-9.6124526100904065E-2"/>
                </c:manualLayout>
              </c:layout>
              <c:showLegendKey val="0"/>
              <c:showVal val="1"/>
              <c:showCatName val="1"/>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solidFill>
              <a:ln>
                <a:solidFill>
                  <a:srgbClr val="000000"/>
                </a:solidFill>
              </a:ln>
            </c:spPr>
          </c:dPt>
          <c:dPt>
            <c:idx val="3"/>
            <c:bubble3D val="0"/>
            <c:spPr>
              <a:solidFill>
                <a:srgbClr val="008000">
                  <a:alpha val="0"/>
                </a:srgbClr>
              </a:solid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solidFill>
                <a:srgbClr val="FFFF00">
                  <a:alpha val="0"/>
                </a:srgbClr>
              </a:solidFill>
              <a:ln>
                <a:solidFill>
                  <a:srgbClr val="000000"/>
                </a:solidFill>
              </a:ln>
            </c:spPr>
          </c:dPt>
          <c:dLbls>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3.8996785378891861E-2"/>
                  <c:y val="4.0458442694663165E-2"/>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1.6884947867755063E-2"/>
                  <c:y val="-9.6124526100904065E-2"/>
                </c:manualLayout>
              </c:layout>
              <c:showLegendKey val="0"/>
              <c:showVal val="1"/>
              <c:showCatName val="1"/>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solidFill>
              <a:ln>
                <a:solidFill>
                  <a:srgbClr val="000000"/>
                </a:solidFill>
              </a:ln>
            </c:spPr>
          </c:dPt>
          <c:dPt>
            <c:idx val="3"/>
            <c:bubble3D val="0"/>
            <c:spPr>
              <a:solidFill>
                <a:srgbClr val="008000"/>
              </a:solid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solidFill>
                <a:srgbClr val="FFFF00">
                  <a:alpha val="0"/>
                </a:srgbClr>
              </a:solidFill>
              <a:ln>
                <a:solidFill>
                  <a:srgbClr val="000000"/>
                </a:solidFill>
              </a:ln>
            </c:spPr>
          </c:dPt>
          <c:dLbls>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2.6769606780803812E-2"/>
                  <c:y val="-8.6923592884223244E-2"/>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3.8996785378891861E-2"/>
                  <c:y val="4.0458442694663165E-2"/>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1.6884947867755063E-2"/>
                  <c:y val="-9.6124526100904065E-2"/>
                </c:manualLayout>
              </c:layout>
              <c:showLegendKey val="0"/>
              <c:showVal val="1"/>
              <c:showCatName val="1"/>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Expenditures</c:v>
                </c:pt>
              </c:strCache>
            </c:strRef>
          </c:tx>
          <c:spPr>
            <a:ln>
              <a:solidFill>
                <a:srgbClr val="000000"/>
              </a:solidFill>
            </a:ln>
          </c:spPr>
          <c:dPt>
            <c:idx val="0"/>
            <c:bubble3D val="0"/>
            <c:spPr>
              <a:solidFill>
                <a:srgbClr val="7ABC32"/>
              </a:solidFill>
              <a:ln>
                <a:solidFill>
                  <a:srgbClr val="000000"/>
                </a:solidFill>
              </a:ln>
            </c:spPr>
          </c:dPt>
          <c:dPt>
            <c:idx val="1"/>
            <c:bubble3D val="0"/>
            <c:spPr>
              <a:solidFill>
                <a:srgbClr val="0033CC"/>
              </a:solidFill>
              <a:ln>
                <a:solidFill>
                  <a:srgbClr val="000000"/>
                </a:solidFill>
              </a:ln>
            </c:spPr>
          </c:dPt>
          <c:dPt>
            <c:idx val="2"/>
            <c:bubble3D val="0"/>
            <c:spPr>
              <a:solidFill>
                <a:srgbClr val="FF9900"/>
              </a:solidFill>
              <a:ln>
                <a:solidFill>
                  <a:srgbClr val="000000"/>
                </a:solidFill>
              </a:ln>
            </c:spPr>
          </c:dPt>
          <c:dPt>
            <c:idx val="3"/>
            <c:bubble3D val="0"/>
            <c:spPr>
              <a:solidFill>
                <a:srgbClr val="008000"/>
              </a:solidFill>
              <a:ln>
                <a:solidFill>
                  <a:srgbClr val="000000"/>
                </a:solidFill>
              </a:ln>
            </c:spPr>
          </c:dPt>
          <c:dPt>
            <c:idx val="4"/>
            <c:bubble3D val="0"/>
            <c:spPr>
              <a:solidFill>
                <a:srgbClr val="FF0000"/>
              </a:solidFill>
              <a:ln>
                <a:solidFill>
                  <a:srgbClr val="000000"/>
                </a:solidFill>
              </a:ln>
            </c:spPr>
          </c:dPt>
          <c:dPt>
            <c:idx val="5"/>
            <c:bubble3D val="0"/>
            <c:spPr>
              <a:solidFill>
                <a:srgbClr val="00B0F0"/>
              </a:solidFill>
              <a:ln>
                <a:solidFill>
                  <a:srgbClr val="000000"/>
                </a:solidFill>
              </a:ln>
            </c:spPr>
          </c:dPt>
          <c:dPt>
            <c:idx val="6"/>
            <c:bubble3D val="0"/>
            <c:spPr>
              <a:solidFill>
                <a:srgbClr val="FFFF00"/>
              </a:solidFill>
              <a:ln>
                <a:solidFill>
                  <a:srgbClr val="000000"/>
                </a:solidFill>
              </a:ln>
            </c:spPr>
          </c:dPt>
          <c:dLbls>
            <c:dLbl>
              <c:idx val="1"/>
              <c:layout>
                <c:manualLayout>
                  <c:x val="-0.20787931325098125"/>
                  <c:y val="-0.20378361038203571"/>
                </c:manualLayout>
              </c:layout>
              <c:tx>
                <c:rich>
                  <a:bodyPr/>
                  <a:lstStyle/>
                  <a:p>
                    <a:r>
                      <a:rPr lang="en-US" dirty="0">
                        <a:solidFill>
                          <a:schemeClr val="bg1"/>
                        </a:solidFill>
                      </a:rPr>
                      <a:t> </a:t>
                    </a:r>
                    <a:r>
                      <a:rPr lang="en-US" dirty="0" smtClean="0">
                        <a:solidFill>
                          <a:schemeClr val="bg1"/>
                        </a:solidFill>
                      </a:rPr>
                      <a:t>Housing,  34%</a:t>
                    </a:r>
                    <a:endParaRPr lang="en-US" dirty="0">
                      <a:solidFill>
                        <a:schemeClr val="bg1"/>
                      </a:solidFill>
                    </a:endParaRPr>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2.6769606780803812E-2"/>
                  <c:y val="-8.6923592884223244E-2"/>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3.8996785378891861E-2"/>
                  <c:y val="4.0458442694663165E-2"/>
                </c:manualLayout>
              </c:layout>
              <c:showLegendKey val="0"/>
              <c:showVal val="1"/>
              <c:showCatName val="1"/>
              <c:showSerName val="0"/>
              <c:showPercent val="0"/>
              <c:showBubbleSize val="0"/>
              <c:extLst>
                <c:ext xmlns:c15="http://schemas.microsoft.com/office/drawing/2012/chart" uri="{CE6537A1-D6FC-4f65-9D91-7224C49458BB}"/>
              </c:extLst>
            </c:dLbl>
            <c:dLbl>
              <c:idx val="5"/>
              <c:layout>
                <c:manualLayout>
                  <c:x val="-1.6884947867755063E-2"/>
                  <c:y val="-9.6124526100904065E-2"/>
                </c:manualLayout>
              </c:layout>
              <c:showLegendKey val="0"/>
              <c:showVal val="1"/>
              <c:showCatName val="1"/>
              <c:showSerName val="0"/>
              <c:showPercent val="0"/>
              <c:showBubbleSize val="0"/>
              <c:extLst>
                <c:ext xmlns:c15="http://schemas.microsoft.com/office/drawing/2012/chart" uri="{CE6537A1-D6FC-4f65-9D91-7224C49458BB}"/>
              </c:extLst>
            </c:dLbl>
            <c:numFmt formatCode="0%" sourceLinked="0"/>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Sheet1!$A$2:$A$8</c:f>
              <c:strCache>
                <c:ptCount val="7"/>
                <c:pt idx="0">
                  <c:v> Food</c:v>
                </c:pt>
                <c:pt idx="1">
                  <c:v> Housing</c:v>
                </c:pt>
                <c:pt idx="2">
                  <c:v> Transportation</c:v>
                </c:pt>
                <c:pt idx="3">
                  <c:v> Health care</c:v>
                </c:pt>
                <c:pt idx="4">
                  <c:v> Entertainment</c:v>
                </c:pt>
                <c:pt idx="5">
                  <c:v> Cash contributions</c:v>
                </c:pt>
                <c:pt idx="6">
                  <c:v>Other</c:v>
                </c:pt>
              </c:strCache>
            </c:strRef>
          </c:cat>
          <c:val>
            <c:numRef>
              <c:f>Sheet1!$B$2:$B$8</c:f>
              <c:numCache>
                <c:formatCode>0%</c:formatCode>
                <c:ptCount val="7"/>
                <c:pt idx="0">
                  <c:v>0.13167232532611717</c:v>
                </c:pt>
                <c:pt idx="1">
                  <c:v>0.34988384856916782</c:v>
                </c:pt>
                <c:pt idx="2">
                  <c:v>0.14681030301483194</c:v>
                </c:pt>
                <c:pt idx="3">
                  <c:v>0.12174201618461702</c:v>
                </c:pt>
                <c:pt idx="4">
                  <c:v>5.1285324075255767E-2</c:v>
                </c:pt>
                <c:pt idx="5">
                  <c:v>6.1062466494779567E-2</c:v>
                </c:pt>
                <c:pt idx="6">
                  <c:v>0.13750000000000001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0"/>
            <a:ext cx="3170764" cy="480388"/>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lvl1pPr eaLnBrk="0" hangingPunct="0">
              <a:defRPr sz="1300" b="0">
                <a:ea typeface="ＭＳ Ｐゴシック" pitchFamily="48" charset="-128"/>
                <a:cs typeface="+mn-cs"/>
              </a:defRPr>
            </a:lvl1pPr>
          </a:lstStyle>
          <a:p>
            <a:pPr>
              <a:defRPr/>
            </a:pPr>
            <a:endParaRPr lang="en-US" dirty="0"/>
          </a:p>
        </p:txBody>
      </p:sp>
      <p:sp>
        <p:nvSpPr>
          <p:cNvPr id="40963" name="Rectangle 3"/>
          <p:cNvSpPr>
            <a:spLocks noGrp="1" noChangeArrowheads="1"/>
          </p:cNvSpPr>
          <p:nvPr>
            <p:ph type="dt" sz="quarter" idx="1"/>
          </p:nvPr>
        </p:nvSpPr>
        <p:spPr bwMode="auto">
          <a:xfrm>
            <a:off x="4146125" y="0"/>
            <a:ext cx="3169076" cy="480388"/>
          </a:xfrm>
          <a:prstGeom prst="rect">
            <a:avLst/>
          </a:prstGeom>
          <a:noFill/>
          <a:ln w="9525">
            <a:noFill/>
            <a:miter lim="800000"/>
            <a:headEnd/>
            <a:tailEnd/>
          </a:ln>
          <a:effectLst/>
        </p:spPr>
        <p:txBody>
          <a:bodyPr vert="horz" wrap="square" lIns="96662" tIns="48331" rIns="96662" bIns="48331" numCol="1" anchor="t" anchorCtr="0" compatLnSpc="1">
            <a:prstTxWarp prst="textNoShape">
              <a:avLst/>
            </a:prstTxWarp>
          </a:bodyPr>
          <a:lstStyle>
            <a:lvl1pPr algn="r" eaLnBrk="0" hangingPunct="0">
              <a:defRPr sz="1300" b="0">
                <a:ea typeface="ＭＳ Ｐゴシック" pitchFamily="48" charset="-128"/>
                <a:cs typeface="+mn-cs"/>
              </a:defRPr>
            </a:lvl1pPr>
          </a:lstStyle>
          <a:p>
            <a:pPr>
              <a:defRPr/>
            </a:pPr>
            <a:endParaRPr lang="en-US" dirty="0"/>
          </a:p>
        </p:txBody>
      </p:sp>
      <p:sp>
        <p:nvSpPr>
          <p:cNvPr id="40964" name="Rectangle 4"/>
          <p:cNvSpPr>
            <a:spLocks noGrp="1" noChangeArrowheads="1"/>
          </p:cNvSpPr>
          <p:nvPr>
            <p:ph type="ftr" sz="quarter" idx="2"/>
          </p:nvPr>
        </p:nvSpPr>
        <p:spPr bwMode="auto">
          <a:xfrm>
            <a:off x="1" y="9120813"/>
            <a:ext cx="3170764" cy="480387"/>
          </a:xfrm>
          <a:prstGeom prst="rect">
            <a:avLst/>
          </a:prstGeom>
          <a:noFill/>
          <a:ln w="9525">
            <a:noFill/>
            <a:miter lim="800000"/>
            <a:headEnd/>
            <a:tailEnd/>
          </a:ln>
          <a:effectLst/>
        </p:spPr>
        <p:txBody>
          <a:bodyPr vert="horz" wrap="square" lIns="96662" tIns="48331" rIns="96662" bIns="48331" numCol="1" anchor="b" anchorCtr="0" compatLnSpc="1">
            <a:prstTxWarp prst="textNoShape">
              <a:avLst/>
            </a:prstTxWarp>
          </a:bodyPr>
          <a:lstStyle>
            <a:lvl1pPr eaLnBrk="0" hangingPunct="0">
              <a:defRPr sz="1300" b="0">
                <a:ea typeface="ＭＳ Ｐゴシック" pitchFamily="48" charset="-128"/>
                <a:cs typeface="+mn-cs"/>
              </a:defRPr>
            </a:lvl1pPr>
          </a:lstStyle>
          <a:p>
            <a:pPr>
              <a:defRPr/>
            </a:pPr>
            <a:endParaRPr lang="en-US" dirty="0"/>
          </a:p>
        </p:txBody>
      </p:sp>
      <p:sp>
        <p:nvSpPr>
          <p:cNvPr id="40965" name="Rectangle 5"/>
          <p:cNvSpPr>
            <a:spLocks noGrp="1" noChangeArrowheads="1"/>
          </p:cNvSpPr>
          <p:nvPr>
            <p:ph type="sldNum" sz="quarter" idx="3"/>
          </p:nvPr>
        </p:nvSpPr>
        <p:spPr bwMode="auto">
          <a:xfrm>
            <a:off x="4146125" y="9120813"/>
            <a:ext cx="3169076" cy="480387"/>
          </a:xfrm>
          <a:prstGeom prst="rect">
            <a:avLst/>
          </a:prstGeom>
          <a:noFill/>
          <a:ln w="9525">
            <a:noFill/>
            <a:miter lim="800000"/>
            <a:headEnd/>
            <a:tailEnd/>
          </a:ln>
          <a:effectLst/>
        </p:spPr>
        <p:txBody>
          <a:bodyPr vert="horz" wrap="square" lIns="96662" tIns="48331" rIns="96662" bIns="48331" numCol="1" anchor="b" anchorCtr="0" compatLnSpc="1">
            <a:prstTxWarp prst="textNoShape">
              <a:avLst/>
            </a:prstTxWarp>
          </a:bodyPr>
          <a:lstStyle>
            <a:lvl1pPr algn="r" eaLnBrk="0" hangingPunct="0">
              <a:defRPr sz="1300" b="0">
                <a:ea typeface="ＭＳ Ｐゴシック" pitchFamily="48" charset="-128"/>
                <a:cs typeface="+mn-cs"/>
              </a:defRPr>
            </a:lvl1pPr>
          </a:lstStyle>
          <a:p>
            <a:pPr>
              <a:defRPr/>
            </a:pPr>
            <a:fld id="{9BAFB12C-AFB5-4FF4-B975-571656C4DEE3}" type="slidenum">
              <a:rPr lang="en-US"/>
              <a:pPr>
                <a:defRPr/>
              </a:pPr>
              <a:t>‹#›</a:t>
            </a:fld>
            <a:endParaRPr lang="en-US" dirty="0"/>
          </a:p>
        </p:txBody>
      </p:sp>
    </p:spTree>
    <p:extLst>
      <p:ext uri="{BB962C8B-B14F-4D97-AF65-F5344CB8AC3E}">
        <p14:creationId xmlns:p14="http://schemas.microsoft.com/office/powerpoint/2010/main" val="2337057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170764" cy="480388"/>
          </a:xfrm>
          <a:prstGeom prst="rect">
            <a:avLst/>
          </a:prstGeom>
          <a:noFill/>
          <a:ln w="9525">
            <a:noFill/>
            <a:miter lim="800000"/>
            <a:headEnd/>
            <a:tailEnd/>
          </a:ln>
        </p:spPr>
        <p:txBody>
          <a:bodyPr vert="horz" wrap="square" lIns="96662" tIns="48331" rIns="96662" bIns="48331" numCol="1" anchor="t" anchorCtr="0" compatLnSpc="1">
            <a:prstTxWarp prst="textNoShape">
              <a:avLst/>
            </a:prstTxWarp>
          </a:bodyPr>
          <a:lstStyle>
            <a:lvl1pPr eaLnBrk="0" hangingPunct="0">
              <a:defRPr sz="1300" b="0">
                <a:ea typeface="ＭＳ Ｐゴシック" pitchFamily="48" charset="-128"/>
                <a:cs typeface="+mn-cs"/>
              </a:defRPr>
            </a:lvl1pPr>
          </a:lstStyle>
          <a:p>
            <a:pPr>
              <a:defRPr/>
            </a:pPr>
            <a:endParaRPr lang="en-US" dirty="0"/>
          </a:p>
        </p:txBody>
      </p:sp>
      <p:sp>
        <p:nvSpPr>
          <p:cNvPr id="13315" name="Rectangle 3"/>
          <p:cNvSpPr>
            <a:spLocks noGrp="1" noChangeArrowheads="1"/>
          </p:cNvSpPr>
          <p:nvPr>
            <p:ph type="dt" idx="1"/>
          </p:nvPr>
        </p:nvSpPr>
        <p:spPr bwMode="auto">
          <a:xfrm>
            <a:off x="4146125" y="0"/>
            <a:ext cx="3169076" cy="480388"/>
          </a:xfrm>
          <a:prstGeom prst="rect">
            <a:avLst/>
          </a:prstGeom>
          <a:noFill/>
          <a:ln w="9525">
            <a:noFill/>
            <a:miter lim="800000"/>
            <a:headEnd/>
            <a:tailEnd/>
          </a:ln>
        </p:spPr>
        <p:txBody>
          <a:bodyPr vert="horz" wrap="square" lIns="96662" tIns="48331" rIns="96662" bIns="48331" numCol="1" anchor="t" anchorCtr="0" compatLnSpc="1">
            <a:prstTxWarp prst="textNoShape">
              <a:avLst/>
            </a:prstTxWarp>
          </a:bodyPr>
          <a:lstStyle>
            <a:lvl1pPr algn="r" eaLnBrk="0" hangingPunct="0">
              <a:defRPr sz="1300" b="0">
                <a:ea typeface="ＭＳ Ｐゴシック" pitchFamily="48"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1" y="4561226"/>
            <a:ext cx="5364480" cy="4320213"/>
          </a:xfrm>
          <a:prstGeom prst="rect">
            <a:avLst/>
          </a:prstGeom>
          <a:noFill/>
          <a:ln w="9525">
            <a:noFill/>
            <a:miter lim="800000"/>
            <a:headEnd/>
            <a:tailEnd/>
          </a:ln>
        </p:spPr>
        <p:txBody>
          <a:bodyPr vert="horz" wrap="square" lIns="96662" tIns="48331" rIns="96662"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1" y="9120813"/>
            <a:ext cx="3170764" cy="480387"/>
          </a:xfrm>
          <a:prstGeom prst="rect">
            <a:avLst/>
          </a:prstGeom>
          <a:noFill/>
          <a:ln w="9525">
            <a:noFill/>
            <a:miter lim="800000"/>
            <a:headEnd/>
            <a:tailEnd/>
          </a:ln>
        </p:spPr>
        <p:txBody>
          <a:bodyPr vert="horz" wrap="square" lIns="96662" tIns="48331" rIns="96662" bIns="48331" numCol="1" anchor="b" anchorCtr="0" compatLnSpc="1">
            <a:prstTxWarp prst="textNoShape">
              <a:avLst/>
            </a:prstTxWarp>
          </a:bodyPr>
          <a:lstStyle>
            <a:lvl1pPr eaLnBrk="0" hangingPunct="0">
              <a:defRPr sz="1300" b="0">
                <a:ea typeface="ＭＳ Ｐゴシック" pitchFamily="48" charset="-128"/>
                <a:cs typeface="+mn-cs"/>
              </a:defRPr>
            </a:lvl1pPr>
          </a:lstStyle>
          <a:p>
            <a:pPr>
              <a:defRPr/>
            </a:pPr>
            <a:endParaRPr lang="en-US" dirty="0"/>
          </a:p>
        </p:txBody>
      </p:sp>
      <p:sp>
        <p:nvSpPr>
          <p:cNvPr id="13319" name="Rectangle 7"/>
          <p:cNvSpPr>
            <a:spLocks noGrp="1" noChangeArrowheads="1"/>
          </p:cNvSpPr>
          <p:nvPr>
            <p:ph type="sldNum" sz="quarter" idx="5"/>
          </p:nvPr>
        </p:nvSpPr>
        <p:spPr bwMode="auto">
          <a:xfrm>
            <a:off x="4146125" y="9120813"/>
            <a:ext cx="3169076" cy="480387"/>
          </a:xfrm>
          <a:prstGeom prst="rect">
            <a:avLst/>
          </a:prstGeom>
          <a:noFill/>
          <a:ln w="9525">
            <a:noFill/>
            <a:miter lim="800000"/>
            <a:headEnd/>
            <a:tailEnd/>
          </a:ln>
        </p:spPr>
        <p:txBody>
          <a:bodyPr vert="horz" wrap="square" lIns="96662" tIns="48331" rIns="96662" bIns="48331" numCol="1" anchor="b" anchorCtr="0" compatLnSpc="1">
            <a:prstTxWarp prst="textNoShape">
              <a:avLst/>
            </a:prstTxWarp>
          </a:bodyPr>
          <a:lstStyle>
            <a:lvl1pPr algn="r" eaLnBrk="0" hangingPunct="0">
              <a:defRPr sz="1300" b="0">
                <a:ea typeface="ＭＳ Ｐゴシック" pitchFamily="48" charset="-128"/>
                <a:cs typeface="+mn-cs"/>
              </a:defRPr>
            </a:lvl1pPr>
          </a:lstStyle>
          <a:p>
            <a:pPr>
              <a:defRPr/>
            </a:pPr>
            <a:fld id="{DA9966A6-09BC-447D-B8C3-53B9E64212A6}" type="slidenum">
              <a:rPr lang="en-US"/>
              <a:pPr>
                <a:defRPr/>
              </a:pPr>
              <a:t>‹#›</a:t>
            </a:fld>
            <a:endParaRPr lang="en-US" dirty="0"/>
          </a:p>
        </p:txBody>
      </p:sp>
    </p:spTree>
    <p:extLst>
      <p:ext uri="{BB962C8B-B14F-4D97-AF65-F5344CB8AC3E}">
        <p14:creationId xmlns:p14="http://schemas.microsoft.com/office/powerpoint/2010/main" val="162199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15AF1B2-B80E-4FA3-BC0D-4923FA6844B4}" type="slidenum">
              <a:rPr lang="en-US" smtClean="0">
                <a:solidFill>
                  <a:prstClr val="black"/>
                </a:solidFill>
              </a:rPr>
              <a:pPr/>
              <a:t>1</a:t>
            </a:fld>
            <a:endParaRPr lang="en-US" dirty="0"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75361" y="4561226"/>
            <a:ext cx="5364480" cy="4430374"/>
          </a:xfrm>
          <a:noFill/>
          <a:ln/>
        </p:spPr>
        <p:txBody>
          <a:bodyPr/>
          <a:lstStyle/>
          <a:p>
            <a:r>
              <a:rPr lang="en-US" sz="1000" dirty="0" smtClean="0"/>
              <a:t>Good morning/afternoon/evening! I am [Name], a [Title] with Hartford Funds. I want to thank [Financial Advisor], who invited me here. </a:t>
            </a:r>
          </a:p>
          <a:p>
            <a:r>
              <a:rPr lang="en-US" sz="1000" dirty="0" smtClean="0"/>
              <a:t>The MIT </a:t>
            </a:r>
            <a:r>
              <a:rPr lang="en-US" sz="1000" dirty="0" err="1" smtClean="0"/>
              <a:t>AgeLab</a:t>
            </a:r>
            <a:r>
              <a:rPr lang="en-US" sz="1000" dirty="0" smtClean="0"/>
              <a:t> is a division of the MIT School of Engineering, and it’s purpose is to study demographic trends and consumer preferences among those aged 45-plus. </a:t>
            </a:r>
          </a:p>
          <a:p>
            <a:r>
              <a:rPr lang="en-US" sz="1000" dirty="0" smtClean="0"/>
              <a:t>The Hartford became a founding partner of the </a:t>
            </a:r>
            <a:r>
              <a:rPr lang="en-US" sz="1000" dirty="0" err="1" smtClean="0"/>
              <a:t>AgeLab</a:t>
            </a:r>
            <a:r>
              <a:rPr lang="en-US" sz="1000" dirty="0" smtClean="0"/>
              <a:t> in 1999. For more than a decade we’ve been studying trust and advice in financial services. We were really interested in understanding what was changing in terms of the financial consumer, demographics, and basic decision-making. As financial advisors, half of our job is probably spent managing investments and constructing portfolios. The other half is clinical psychology, right? Advisors often disagree with that by saying no, its actually 70% psychology and 30% investments! </a:t>
            </a:r>
          </a:p>
          <a:p>
            <a:r>
              <a:rPr lang="en-US" sz="1000" dirty="0" smtClean="0"/>
              <a:t>We need to understand emerging trends in order to better serve our consumers. Our role at Hartford Funds has been to interpret that research for financial advisors and also to the client level to help understand exactly what these trends mean and identify steps you can take to implement and better position your business.</a:t>
            </a:r>
          </a:p>
          <a:p>
            <a:r>
              <a:rPr lang="en-US" sz="1000" dirty="0" smtClean="0"/>
              <a:t>On the screen you’ll see a pile of puzzle pieces. This is an analogy that was used by the MIT </a:t>
            </a:r>
            <a:r>
              <a:rPr lang="en-US" sz="1000" dirty="0" err="1" smtClean="0"/>
              <a:t>AgeLab</a:t>
            </a:r>
            <a:r>
              <a:rPr lang="en-US" sz="1000" dirty="0" smtClean="0"/>
              <a:t>. There’s an explanation I use in client events quite often. Please feel free to use it. It goes like this.</a:t>
            </a:r>
          </a:p>
          <a:p>
            <a:r>
              <a:rPr lang="en-US" sz="1000" dirty="0" smtClean="0"/>
              <a:t>When you think about starting a puzzle, where do you begin? Common answers are with the four corners, the straight edges or the blue sky. </a:t>
            </a:r>
          </a:p>
          <a:p>
            <a:r>
              <a:rPr lang="en-US" sz="1000" dirty="0" smtClean="0"/>
              <a:t>And I would say that yes, those steps are important—but they're not the most important first step. What is it? Pause for a moment, then tell them the most important first step would be to take a look at the picture on the box. Once we understand what the picture on the box looks like, we can begin to make sure that the pieces are in the right place.  </a:t>
            </a:r>
          </a:p>
          <a:p>
            <a:r>
              <a:rPr lang="en-US" sz="1000" dirty="0" smtClean="0"/>
              <a:t>Oftentimes the clients we're dealing with have collected the pieces, but that picture on the box is unclear. As financial advisors, we need to help them paint that picture.</a:t>
            </a:r>
          </a:p>
          <a:p>
            <a:pPr eaLnBrk="1" hangingPunct="1"/>
            <a:endParaRPr lang="en-US" sz="1000" dirty="0" smtClean="0">
              <a:ea typeface="ＭＳ Ｐゴシック" pitchFamily="34" charset="-128"/>
            </a:endParaRPr>
          </a:p>
        </p:txBody>
      </p:sp>
    </p:spTree>
    <p:extLst>
      <p:ext uri="{BB962C8B-B14F-4D97-AF65-F5344CB8AC3E}">
        <p14:creationId xmlns:p14="http://schemas.microsoft.com/office/powerpoint/2010/main" val="208141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10</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lvl="0"/>
            <a:r>
              <a:rPr lang="en-US" sz="1100" dirty="0" smtClean="0">
                <a:solidFill>
                  <a:srgbClr val="000000"/>
                </a:solidFill>
              </a:rPr>
              <a:t>We’re spending </a:t>
            </a:r>
            <a:r>
              <a:rPr lang="en-US" sz="1100" dirty="0">
                <a:solidFill>
                  <a:srgbClr val="000000"/>
                </a:solidFill>
              </a:rPr>
              <a:t>the money on </a:t>
            </a:r>
            <a:r>
              <a:rPr lang="en-US" sz="1100" dirty="0" smtClean="0">
                <a:solidFill>
                  <a:srgbClr val="000000"/>
                </a:solidFill>
              </a:rPr>
              <a:t>things like </a:t>
            </a:r>
            <a:r>
              <a:rPr lang="en-US" sz="1100" dirty="0">
                <a:solidFill>
                  <a:srgbClr val="000000"/>
                </a:solidFill>
              </a:rPr>
              <a:t>maintenance, </a:t>
            </a:r>
            <a:r>
              <a:rPr lang="en-US" sz="1100" dirty="0" smtClean="0">
                <a:solidFill>
                  <a:srgbClr val="000000"/>
                </a:solidFill>
              </a:rPr>
              <a:t>repairs, utilities, </a:t>
            </a:r>
            <a:r>
              <a:rPr lang="en-US" sz="1100" dirty="0">
                <a:solidFill>
                  <a:srgbClr val="000000"/>
                </a:solidFill>
              </a:rPr>
              <a:t>the insurance, and </a:t>
            </a:r>
            <a:r>
              <a:rPr lang="en-US" sz="1100" dirty="0" smtClean="0">
                <a:solidFill>
                  <a:srgbClr val="000000"/>
                </a:solidFill>
              </a:rPr>
              <a:t>other </a:t>
            </a:r>
            <a:r>
              <a:rPr lang="en-US" sz="1100" dirty="0">
                <a:solidFill>
                  <a:srgbClr val="000000"/>
                </a:solidFill>
              </a:rPr>
              <a:t>things that </a:t>
            </a:r>
            <a:r>
              <a:rPr lang="en-US" sz="1100" dirty="0" smtClean="0">
                <a:solidFill>
                  <a:srgbClr val="000000"/>
                </a:solidFill>
              </a:rPr>
              <a:t>make it possible to </a:t>
            </a:r>
            <a:r>
              <a:rPr lang="en-US" sz="1100" dirty="0">
                <a:solidFill>
                  <a:srgbClr val="000000"/>
                </a:solidFill>
              </a:rPr>
              <a:t>age </a:t>
            </a:r>
            <a:r>
              <a:rPr lang="en-US" sz="1100" dirty="0" smtClean="0">
                <a:solidFill>
                  <a:srgbClr val="000000"/>
                </a:solidFill>
              </a:rPr>
              <a:t>safely in </a:t>
            </a:r>
            <a:r>
              <a:rPr lang="en-US" sz="1100" dirty="0">
                <a:solidFill>
                  <a:srgbClr val="000000"/>
                </a:solidFill>
              </a:rPr>
              <a:t>our own homes.</a:t>
            </a:r>
            <a:endParaRPr lang="en-US" sz="1100" dirty="0" smtClean="0">
              <a:solidFill>
                <a:srgbClr val="000000"/>
              </a:solidFill>
            </a:endParaRPr>
          </a:p>
          <a:p>
            <a:pPr lvl="0"/>
            <a:r>
              <a:rPr lang="en-US" sz="1100" dirty="0" smtClean="0">
                <a:solidFill>
                  <a:srgbClr val="000000"/>
                </a:solidFill>
              </a:rPr>
              <a:t>I </a:t>
            </a:r>
            <a:r>
              <a:rPr lang="en-US" sz="1100" dirty="0">
                <a:solidFill>
                  <a:srgbClr val="000000"/>
                </a:solidFill>
              </a:rPr>
              <a:t>told you </a:t>
            </a:r>
            <a:r>
              <a:rPr lang="en-US" sz="1100" dirty="0" smtClean="0">
                <a:solidFill>
                  <a:srgbClr val="000000"/>
                </a:solidFill>
              </a:rPr>
              <a:t>that 40% of </a:t>
            </a:r>
            <a:r>
              <a:rPr lang="en-US" sz="1100" dirty="0">
                <a:solidFill>
                  <a:srgbClr val="000000"/>
                </a:solidFill>
              </a:rPr>
              <a:t>women over </a:t>
            </a:r>
            <a:r>
              <a:rPr lang="en-US" sz="1100" dirty="0" smtClean="0">
                <a:solidFill>
                  <a:srgbClr val="000000"/>
                </a:solidFill>
              </a:rPr>
              <a:t>age 65 are living </a:t>
            </a:r>
            <a:r>
              <a:rPr lang="en-US" sz="1100" dirty="0">
                <a:solidFill>
                  <a:srgbClr val="000000"/>
                </a:solidFill>
              </a:rPr>
              <a:t>by </a:t>
            </a:r>
            <a:r>
              <a:rPr lang="en-US" sz="1100" dirty="0" smtClean="0">
                <a:solidFill>
                  <a:srgbClr val="000000"/>
                </a:solidFill>
              </a:rPr>
              <a:t>themselves. It’s not exactly </a:t>
            </a:r>
            <a:r>
              <a:rPr lang="en-US" sz="1100" dirty="0">
                <a:solidFill>
                  <a:srgbClr val="000000"/>
                </a:solidFill>
              </a:rPr>
              <a:t>easy </a:t>
            </a:r>
            <a:r>
              <a:rPr lang="en-US" sz="1100" dirty="0" smtClean="0">
                <a:solidFill>
                  <a:srgbClr val="000000"/>
                </a:solidFill>
              </a:rPr>
              <a:t>to </a:t>
            </a:r>
            <a:r>
              <a:rPr lang="en-US" sz="1100" dirty="0">
                <a:solidFill>
                  <a:srgbClr val="000000"/>
                </a:solidFill>
              </a:rPr>
              <a:t>continue </a:t>
            </a:r>
            <a:r>
              <a:rPr lang="en-US" sz="1100" dirty="0" smtClean="0">
                <a:solidFill>
                  <a:srgbClr val="000000"/>
                </a:solidFill>
              </a:rPr>
              <a:t>doing the things we </a:t>
            </a:r>
            <a:r>
              <a:rPr lang="en-US" sz="1100" dirty="0">
                <a:solidFill>
                  <a:srgbClr val="000000"/>
                </a:solidFill>
              </a:rPr>
              <a:t>did when we were younger.  Also </a:t>
            </a:r>
            <a:r>
              <a:rPr lang="en-US" sz="1100" dirty="0" smtClean="0">
                <a:solidFill>
                  <a:srgbClr val="000000"/>
                </a:solidFill>
              </a:rPr>
              <a:t>as Americans</a:t>
            </a:r>
            <a:r>
              <a:rPr lang="en-US" sz="1100" dirty="0">
                <a:solidFill>
                  <a:srgbClr val="000000"/>
                </a:solidFill>
              </a:rPr>
              <a:t>, </a:t>
            </a:r>
            <a:r>
              <a:rPr lang="en-US" sz="1100" dirty="0" smtClean="0">
                <a:solidFill>
                  <a:srgbClr val="000000"/>
                </a:solidFill>
              </a:rPr>
              <a:t>our memory of the good old days can cloud our perception of the present and the future. We </a:t>
            </a:r>
            <a:r>
              <a:rPr lang="en-US" sz="1100" dirty="0">
                <a:solidFill>
                  <a:srgbClr val="000000"/>
                </a:solidFill>
              </a:rPr>
              <a:t>may remember back to yesteryear when </a:t>
            </a:r>
            <a:r>
              <a:rPr lang="en-US" sz="1100" dirty="0" smtClean="0">
                <a:solidFill>
                  <a:srgbClr val="000000"/>
                </a:solidFill>
              </a:rPr>
              <a:t>families </a:t>
            </a:r>
            <a:r>
              <a:rPr lang="en-US" sz="1100" dirty="0">
                <a:solidFill>
                  <a:srgbClr val="000000"/>
                </a:solidFill>
              </a:rPr>
              <a:t>were very integral in providing care for aging parents or grandparents. </a:t>
            </a:r>
            <a:endParaRPr lang="en-US" sz="1100" dirty="0" smtClean="0">
              <a:solidFill>
                <a:srgbClr val="000000"/>
              </a:solidFill>
            </a:endParaRPr>
          </a:p>
          <a:p>
            <a:pPr lvl="0"/>
            <a:r>
              <a:rPr lang="en-US" sz="1100" dirty="0" smtClean="0">
                <a:solidFill>
                  <a:srgbClr val="000000"/>
                </a:solidFill>
              </a:rPr>
              <a:t>Things have changed. Think </a:t>
            </a:r>
            <a:r>
              <a:rPr lang="en-US" sz="1100" dirty="0">
                <a:solidFill>
                  <a:srgbClr val="000000"/>
                </a:solidFill>
              </a:rPr>
              <a:t>about today's </a:t>
            </a:r>
            <a:r>
              <a:rPr lang="en-US" sz="1100" dirty="0" smtClean="0">
                <a:solidFill>
                  <a:srgbClr val="000000"/>
                </a:solidFill>
              </a:rPr>
              <a:t>family: we have fewer </a:t>
            </a:r>
            <a:r>
              <a:rPr lang="en-US" sz="1100" dirty="0">
                <a:solidFill>
                  <a:srgbClr val="000000"/>
                </a:solidFill>
              </a:rPr>
              <a:t>children and they're living more disparately and </a:t>
            </a:r>
            <a:r>
              <a:rPr lang="en-US" sz="1100" dirty="0" smtClean="0">
                <a:solidFill>
                  <a:srgbClr val="000000"/>
                </a:solidFill>
              </a:rPr>
              <a:t>often </a:t>
            </a:r>
            <a:r>
              <a:rPr lang="en-US" sz="1100" dirty="0">
                <a:solidFill>
                  <a:srgbClr val="000000"/>
                </a:solidFill>
              </a:rPr>
              <a:t>working in </a:t>
            </a:r>
            <a:r>
              <a:rPr lang="en-US" sz="1100" dirty="0" smtClean="0">
                <a:solidFill>
                  <a:srgbClr val="000000"/>
                </a:solidFill>
              </a:rPr>
              <a:t>dual-income </a:t>
            </a:r>
            <a:r>
              <a:rPr lang="en-US" sz="1100" dirty="0">
                <a:solidFill>
                  <a:srgbClr val="000000"/>
                </a:solidFill>
              </a:rPr>
              <a:t>households. </a:t>
            </a:r>
          </a:p>
          <a:p>
            <a:pPr lvl="0"/>
            <a:r>
              <a:rPr lang="en-US" sz="1100" dirty="0">
                <a:solidFill>
                  <a:srgbClr val="000000"/>
                </a:solidFill>
              </a:rPr>
              <a:t>Will </a:t>
            </a:r>
            <a:r>
              <a:rPr lang="en-US" sz="1100" dirty="0" smtClean="0">
                <a:solidFill>
                  <a:srgbClr val="000000"/>
                </a:solidFill>
              </a:rPr>
              <a:t>these children have </a:t>
            </a:r>
            <a:r>
              <a:rPr lang="en-US" sz="1100" dirty="0">
                <a:solidFill>
                  <a:srgbClr val="000000"/>
                </a:solidFill>
              </a:rPr>
              <a:t>the time and resources to </a:t>
            </a:r>
            <a:r>
              <a:rPr lang="en-US" sz="1100" dirty="0" smtClean="0">
                <a:solidFill>
                  <a:srgbClr val="000000"/>
                </a:solidFill>
              </a:rPr>
              <a:t>allow them to </a:t>
            </a:r>
            <a:r>
              <a:rPr lang="en-US" sz="1100" dirty="0">
                <a:solidFill>
                  <a:srgbClr val="000000"/>
                </a:solidFill>
              </a:rPr>
              <a:t>contribute</a:t>
            </a:r>
            <a:r>
              <a:rPr lang="en-US" sz="1100" dirty="0" smtClean="0">
                <a:solidFill>
                  <a:srgbClr val="000000"/>
                </a:solidFill>
              </a:rPr>
              <a:t>? </a:t>
            </a:r>
            <a:r>
              <a:rPr lang="en-US" sz="1100" dirty="0">
                <a:solidFill>
                  <a:srgbClr val="000000"/>
                </a:solidFill>
              </a:rPr>
              <a:t>I’m sure they </a:t>
            </a:r>
            <a:r>
              <a:rPr lang="en-US" sz="1100" dirty="0" smtClean="0">
                <a:solidFill>
                  <a:srgbClr val="000000"/>
                </a:solidFill>
              </a:rPr>
              <a:t>will, but </a:t>
            </a:r>
            <a:r>
              <a:rPr lang="en-US" sz="1100" dirty="0">
                <a:solidFill>
                  <a:srgbClr val="000000"/>
                </a:solidFill>
              </a:rPr>
              <a:t>will </a:t>
            </a:r>
            <a:r>
              <a:rPr lang="en-US" sz="1100" dirty="0" smtClean="0">
                <a:solidFill>
                  <a:srgbClr val="000000"/>
                </a:solidFill>
              </a:rPr>
              <a:t>their efforts will need </a:t>
            </a:r>
            <a:r>
              <a:rPr lang="en-US" sz="1100" dirty="0">
                <a:solidFill>
                  <a:srgbClr val="000000"/>
                </a:solidFill>
              </a:rPr>
              <a:t>to be supplemented in some way by services </a:t>
            </a:r>
            <a:r>
              <a:rPr lang="en-US" sz="1100" dirty="0" smtClean="0">
                <a:solidFill>
                  <a:srgbClr val="000000"/>
                </a:solidFill>
              </a:rPr>
              <a:t>provided either by </a:t>
            </a:r>
            <a:r>
              <a:rPr lang="en-US" sz="1100" dirty="0">
                <a:solidFill>
                  <a:srgbClr val="000000"/>
                </a:solidFill>
              </a:rPr>
              <a:t>community support </a:t>
            </a:r>
            <a:r>
              <a:rPr lang="en-US" sz="1100" dirty="0" smtClean="0">
                <a:solidFill>
                  <a:srgbClr val="000000"/>
                </a:solidFill>
              </a:rPr>
              <a:t>groups, </a:t>
            </a:r>
            <a:r>
              <a:rPr lang="en-US" sz="1100" dirty="0">
                <a:solidFill>
                  <a:srgbClr val="000000"/>
                </a:solidFill>
              </a:rPr>
              <a:t>or paid for through the assets of the </a:t>
            </a:r>
            <a:r>
              <a:rPr lang="en-US" sz="1100" dirty="0" smtClean="0">
                <a:solidFill>
                  <a:srgbClr val="000000"/>
                </a:solidFill>
              </a:rPr>
              <a:t>individual?</a:t>
            </a:r>
            <a:endParaRPr lang="en-US" sz="1100" dirty="0" smtClean="0">
              <a:ea typeface="ＭＳ Ｐゴシック" pitchFamily="34" charset="-128"/>
            </a:endParaRPr>
          </a:p>
        </p:txBody>
      </p:sp>
    </p:spTree>
    <p:extLst>
      <p:ext uri="{BB962C8B-B14F-4D97-AF65-F5344CB8AC3E}">
        <p14:creationId xmlns:p14="http://schemas.microsoft.com/office/powerpoint/2010/main" val="175211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11</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a:t>When </a:t>
            </a:r>
            <a:r>
              <a:rPr lang="en-US" sz="1100" dirty="0" smtClean="0"/>
              <a:t>it comes to home </a:t>
            </a:r>
            <a:r>
              <a:rPr lang="en-US" sz="1100" dirty="0"/>
              <a:t>modifications, </a:t>
            </a:r>
            <a:r>
              <a:rPr lang="en-US" sz="1100" dirty="0" smtClean="0"/>
              <a:t>what </a:t>
            </a:r>
            <a:r>
              <a:rPr lang="en-US" sz="1100" dirty="0"/>
              <a:t>are we talking </a:t>
            </a:r>
            <a:r>
              <a:rPr lang="en-US" sz="1100" dirty="0" smtClean="0"/>
              <a:t>about? On the </a:t>
            </a:r>
            <a:r>
              <a:rPr lang="en-US" sz="1100" dirty="0"/>
              <a:t>screen </a:t>
            </a:r>
            <a:r>
              <a:rPr lang="en-US" sz="1100" dirty="0" smtClean="0"/>
              <a:t>is a </a:t>
            </a:r>
            <a:r>
              <a:rPr lang="en-US" sz="1100" dirty="0"/>
              <a:t>list of the top ten home modifications sought after by aging Americans. Y</a:t>
            </a:r>
            <a:r>
              <a:rPr lang="en-US" sz="1100" dirty="0" smtClean="0"/>
              <a:t>ou </a:t>
            </a:r>
            <a:r>
              <a:rPr lang="en-US" sz="1100" dirty="0"/>
              <a:t>see </a:t>
            </a:r>
            <a:r>
              <a:rPr lang="en-US" sz="1100" dirty="0" smtClean="0"/>
              <a:t>level entryways, living on one floor</a:t>
            </a:r>
            <a:r>
              <a:rPr lang="en-US" sz="1100" dirty="0"/>
              <a:t>, kitchen and bath </a:t>
            </a:r>
            <a:r>
              <a:rPr lang="en-US" sz="1100" dirty="0" smtClean="0"/>
              <a:t>improvements—all of </a:t>
            </a:r>
            <a:r>
              <a:rPr lang="en-US" sz="1100" dirty="0"/>
              <a:t>these things are meant to prevent one thing in the home. </a:t>
            </a:r>
            <a:r>
              <a:rPr lang="en-US" sz="1100" dirty="0" smtClean="0"/>
              <a:t>What </a:t>
            </a:r>
            <a:r>
              <a:rPr lang="en-US" sz="1100" dirty="0"/>
              <a:t>is it?  </a:t>
            </a:r>
            <a:r>
              <a:rPr lang="en-US" sz="1100" dirty="0" smtClean="0"/>
              <a:t>Falling</a:t>
            </a:r>
            <a:r>
              <a:rPr lang="en-US" sz="1100" dirty="0"/>
              <a:t>.</a:t>
            </a:r>
            <a:r>
              <a:rPr lang="en-US" sz="1100" dirty="0" smtClean="0"/>
              <a:t> Death </a:t>
            </a:r>
            <a:r>
              <a:rPr lang="en-US" sz="1100" dirty="0"/>
              <a:t>certificates never read </a:t>
            </a:r>
            <a:r>
              <a:rPr lang="en-US" sz="1100" dirty="0" smtClean="0"/>
              <a:t>“fall” </a:t>
            </a:r>
            <a:r>
              <a:rPr lang="en-US" sz="1100" dirty="0"/>
              <a:t>as the cause of </a:t>
            </a:r>
            <a:r>
              <a:rPr lang="en-US" sz="1100" dirty="0" smtClean="0"/>
              <a:t>death, </a:t>
            </a:r>
            <a:r>
              <a:rPr lang="en-US" sz="1100" dirty="0"/>
              <a:t>but </a:t>
            </a:r>
            <a:r>
              <a:rPr lang="en-US" sz="1100" dirty="0" smtClean="0"/>
              <a:t>often </a:t>
            </a:r>
            <a:r>
              <a:rPr lang="en-US" sz="1100" dirty="0"/>
              <a:t>it’s the fall that leads to physical incapacity which can </a:t>
            </a:r>
            <a:r>
              <a:rPr lang="en-US" sz="1100" dirty="0" smtClean="0"/>
              <a:t>in turn lead </a:t>
            </a:r>
            <a:r>
              <a:rPr lang="en-US" sz="1100" dirty="0"/>
              <a:t>to </a:t>
            </a:r>
            <a:r>
              <a:rPr lang="en-US" sz="1100" dirty="0" smtClean="0"/>
              <a:t>social </a:t>
            </a:r>
            <a:r>
              <a:rPr lang="en-US" sz="1100" dirty="0"/>
              <a:t>isolation and </a:t>
            </a:r>
            <a:r>
              <a:rPr lang="en-US" sz="1100" dirty="0" smtClean="0"/>
              <a:t>gradual </a:t>
            </a:r>
            <a:r>
              <a:rPr lang="en-US" sz="1100" dirty="0"/>
              <a:t>decline</a:t>
            </a:r>
            <a:r>
              <a:rPr lang="en-US" sz="1100" dirty="0" smtClean="0"/>
              <a:t>.</a:t>
            </a:r>
          </a:p>
          <a:p>
            <a:r>
              <a:rPr lang="en-US" sz="1100" dirty="0"/>
              <a:t>As our clients age, </a:t>
            </a:r>
            <a:r>
              <a:rPr lang="en-US" sz="1100" dirty="0" smtClean="0"/>
              <a:t>part </a:t>
            </a:r>
            <a:r>
              <a:rPr lang="en-US" sz="1100" dirty="0"/>
              <a:t>of the value you have as a financial advisor is being able to share </a:t>
            </a:r>
            <a:r>
              <a:rPr lang="en-US" sz="1100" dirty="0" smtClean="0"/>
              <a:t>stories and experiences of people who are similar to that </a:t>
            </a:r>
            <a:r>
              <a:rPr lang="en-US" sz="1100" dirty="0"/>
              <a:t>client sitting right in front of </a:t>
            </a:r>
            <a:r>
              <a:rPr lang="en-US" sz="1100" dirty="0" smtClean="0"/>
              <a:t>you. </a:t>
            </a:r>
            <a:r>
              <a:rPr lang="en-US" sz="1100" dirty="0"/>
              <a:t>S</a:t>
            </a:r>
            <a:r>
              <a:rPr lang="en-US" sz="1100" dirty="0" smtClean="0"/>
              <a:t>tories about the </a:t>
            </a:r>
            <a:r>
              <a:rPr lang="en-US" sz="1100" dirty="0"/>
              <a:t>services they </a:t>
            </a:r>
            <a:r>
              <a:rPr lang="en-US" sz="1100" dirty="0" smtClean="0"/>
              <a:t>needed and the dependable service </a:t>
            </a:r>
            <a:r>
              <a:rPr lang="en-US" sz="1100" dirty="0"/>
              <a:t>providers </a:t>
            </a:r>
            <a:r>
              <a:rPr lang="en-US" sz="1100" dirty="0" smtClean="0"/>
              <a:t>they used to make a similar adaptation.</a:t>
            </a:r>
            <a:endParaRPr lang="en-US" sz="1100" dirty="0"/>
          </a:p>
          <a:p>
            <a:r>
              <a:rPr lang="en-US" sz="1100" dirty="0" smtClean="0"/>
              <a:t>MIT AgeLab  says that people trust others like themselves. MIT uses the phrase “people </a:t>
            </a:r>
            <a:r>
              <a:rPr lang="en-US" sz="1100" dirty="0"/>
              <a:t>like </a:t>
            </a:r>
            <a:r>
              <a:rPr lang="en-US" sz="1100" dirty="0" smtClean="0"/>
              <a:t>me.” “People like me” </a:t>
            </a:r>
            <a:r>
              <a:rPr lang="en-US" sz="1100" dirty="0"/>
              <a:t>are one source, one institution if you </a:t>
            </a:r>
            <a:r>
              <a:rPr lang="en-US" sz="1100" dirty="0" smtClean="0"/>
              <a:t>will, </a:t>
            </a:r>
            <a:r>
              <a:rPr lang="en-US" sz="1100" dirty="0"/>
              <a:t>that we still trust in the United States today. </a:t>
            </a:r>
            <a:endParaRPr lang="en-US" sz="1100" dirty="0" smtClean="0"/>
          </a:p>
          <a:p>
            <a:r>
              <a:rPr lang="en-US" sz="1100" dirty="0" smtClean="0"/>
              <a:t>If </a:t>
            </a:r>
            <a:r>
              <a:rPr lang="en-US" sz="1100" dirty="0"/>
              <a:t>you can share </a:t>
            </a:r>
            <a:r>
              <a:rPr lang="en-US" sz="1100" dirty="0" smtClean="0"/>
              <a:t>the experiences </a:t>
            </a:r>
            <a:r>
              <a:rPr lang="en-US" sz="1100" dirty="0"/>
              <a:t>of </a:t>
            </a:r>
            <a:r>
              <a:rPr lang="en-US" sz="1100" dirty="0" smtClean="0"/>
              <a:t>others like them, they’ll </a:t>
            </a:r>
            <a:r>
              <a:rPr lang="en-US" sz="1100" dirty="0"/>
              <a:t>likely trust that experience more </a:t>
            </a:r>
            <a:r>
              <a:rPr lang="en-US" sz="1100" dirty="0" smtClean="0"/>
              <a:t>than they’ll trust </a:t>
            </a:r>
            <a:r>
              <a:rPr lang="en-US" sz="1100" dirty="0"/>
              <a:t>just about any other source. </a:t>
            </a:r>
          </a:p>
          <a:p>
            <a:pPr eaLnBrk="1" hangingPunct="1"/>
            <a:endParaRPr lang="en-US" sz="1100" dirty="0" smtClean="0">
              <a:ea typeface="ＭＳ Ｐゴシック" pitchFamily="34" charset="-128"/>
            </a:endParaRPr>
          </a:p>
        </p:txBody>
      </p:sp>
    </p:spTree>
    <p:extLst>
      <p:ext uri="{BB962C8B-B14F-4D97-AF65-F5344CB8AC3E}">
        <p14:creationId xmlns:p14="http://schemas.microsoft.com/office/powerpoint/2010/main" val="50268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12</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100" dirty="0" smtClean="0"/>
              <a:t>MIT </a:t>
            </a:r>
            <a:r>
              <a:rPr lang="en-US" sz="1100" dirty="0"/>
              <a:t>says you have an ability, especially in your local </a:t>
            </a:r>
            <a:r>
              <a:rPr lang="en-US" sz="1100" dirty="0" smtClean="0"/>
              <a:t>communities, </a:t>
            </a:r>
            <a:r>
              <a:rPr lang="en-US" sz="1100" dirty="0"/>
              <a:t>to be a </a:t>
            </a:r>
            <a:r>
              <a:rPr lang="en-US" sz="1100" dirty="0" smtClean="0"/>
              <a:t>“connector” </a:t>
            </a:r>
            <a:r>
              <a:rPr lang="en-US" sz="1100" dirty="0"/>
              <a:t>to the services that your clients may require. </a:t>
            </a:r>
            <a:r>
              <a:rPr lang="en-US" sz="1100" dirty="0" smtClean="0"/>
              <a:t>How </a:t>
            </a:r>
            <a:r>
              <a:rPr lang="en-US" sz="1100" dirty="0"/>
              <a:t>do we know what these are?  </a:t>
            </a:r>
            <a:r>
              <a:rPr lang="en-US" sz="1100" dirty="0" smtClean="0"/>
              <a:t>First, look </a:t>
            </a:r>
            <a:r>
              <a:rPr lang="en-US" sz="1100" dirty="0"/>
              <a:t>at your own </a:t>
            </a:r>
            <a:r>
              <a:rPr lang="en-US" sz="1100" dirty="0" smtClean="0"/>
              <a:t>experience. Second</a:t>
            </a:r>
            <a:r>
              <a:rPr lang="en-US" sz="1100" dirty="0"/>
              <a:t>, </a:t>
            </a:r>
            <a:r>
              <a:rPr lang="en-US" sz="1100" dirty="0" smtClean="0"/>
              <a:t>look </a:t>
            </a:r>
            <a:r>
              <a:rPr lang="en-US" sz="1100" dirty="0"/>
              <a:t>at the experience of those that you’ve served in the past.  </a:t>
            </a:r>
          </a:p>
          <a:p>
            <a:r>
              <a:rPr lang="en-US" sz="1100" dirty="0" smtClean="0"/>
              <a:t>Often I </a:t>
            </a:r>
            <a:r>
              <a:rPr lang="en-US" sz="1100" dirty="0"/>
              <a:t>will challenge advisors </a:t>
            </a:r>
            <a:r>
              <a:rPr lang="en-US" sz="1100" dirty="0" smtClean="0"/>
              <a:t>by asking, “Have </a:t>
            </a:r>
            <a:r>
              <a:rPr lang="en-US" sz="1100" dirty="0"/>
              <a:t>you ever moved </a:t>
            </a:r>
            <a:r>
              <a:rPr lang="en-US" sz="1100" dirty="0" smtClean="0"/>
              <a:t>to </a:t>
            </a:r>
            <a:r>
              <a:rPr lang="en-US" sz="1100" dirty="0"/>
              <a:t>a new city, a new </a:t>
            </a:r>
            <a:r>
              <a:rPr lang="en-US" sz="1100" dirty="0" smtClean="0"/>
              <a:t>location? Can you </a:t>
            </a:r>
            <a:r>
              <a:rPr lang="en-US" sz="1100" dirty="0"/>
              <a:t>remember </a:t>
            </a:r>
            <a:r>
              <a:rPr lang="en-US" sz="1100" dirty="0" smtClean="0"/>
              <a:t>how it felt?” </a:t>
            </a:r>
          </a:p>
          <a:p>
            <a:r>
              <a:rPr lang="en-US" sz="1100" dirty="0" smtClean="0"/>
              <a:t>I bet you were looking </a:t>
            </a:r>
            <a:r>
              <a:rPr lang="en-US" sz="1100" dirty="0"/>
              <a:t>for that neighbor that you could trust </a:t>
            </a:r>
            <a:r>
              <a:rPr lang="en-US" sz="1100" dirty="0" smtClean="0"/>
              <a:t>who’d lived </a:t>
            </a:r>
            <a:r>
              <a:rPr lang="en-US" sz="1100" dirty="0"/>
              <a:t>in that neighborhood for a while, who could point you to the resources that could help you.  </a:t>
            </a:r>
            <a:endParaRPr lang="en-US" sz="1100" dirty="0" smtClean="0"/>
          </a:p>
          <a:p>
            <a:r>
              <a:rPr lang="en-US" sz="1100" dirty="0" smtClean="0"/>
              <a:t>Now you have </a:t>
            </a:r>
            <a:r>
              <a:rPr lang="en-US" sz="1100" dirty="0"/>
              <a:t>a whole group of clients in your </a:t>
            </a:r>
            <a:r>
              <a:rPr lang="en-US" sz="1100" dirty="0" smtClean="0"/>
              <a:t>book who are </a:t>
            </a:r>
            <a:r>
              <a:rPr lang="en-US" sz="1100" dirty="0"/>
              <a:t>getting ready to move into a new neighborhood. </a:t>
            </a:r>
            <a:r>
              <a:rPr lang="en-US" sz="1100" dirty="0" smtClean="0"/>
              <a:t>We </a:t>
            </a:r>
            <a:r>
              <a:rPr lang="en-US" sz="1100" dirty="0"/>
              <a:t>call it </a:t>
            </a:r>
            <a:r>
              <a:rPr lang="en-US" sz="1100" dirty="0" smtClean="0"/>
              <a:t>“between </a:t>
            </a:r>
            <a:r>
              <a:rPr lang="en-US" sz="1100" dirty="0"/>
              <a:t>the ages of 70 and </a:t>
            </a:r>
            <a:r>
              <a:rPr lang="en-US" sz="1100" dirty="0" smtClean="0"/>
              <a:t>90.” </a:t>
            </a:r>
            <a:r>
              <a:rPr lang="en-US" sz="1100" dirty="0"/>
              <a:t>They have no idea what to expect and they're not sure what resources can help them, especially </a:t>
            </a:r>
            <a:r>
              <a:rPr lang="en-US" sz="1100" dirty="0" smtClean="0"/>
              <a:t>on </a:t>
            </a:r>
            <a:r>
              <a:rPr lang="en-US" sz="1100" dirty="0"/>
              <a:t>a local basis</a:t>
            </a:r>
            <a:r>
              <a:rPr lang="en-US" sz="1100" dirty="0" smtClean="0"/>
              <a:t>.</a:t>
            </a:r>
            <a:endParaRPr lang="en-US" sz="1100" dirty="0"/>
          </a:p>
          <a:p>
            <a:r>
              <a:rPr lang="en-US" sz="1100" dirty="0" smtClean="0"/>
              <a:t>It can be very valuable to clients when you </a:t>
            </a:r>
            <a:r>
              <a:rPr lang="en-US" sz="1100" dirty="0"/>
              <a:t>can be that local connector to </a:t>
            </a:r>
            <a:r>
              <a:rPr lang="en-US" sz="1100" dirty="0" smtClean="0"/>
              <a:t>local resources </a:t>
            </a:r>
            <a:r>
              <a:rPr lang="en-US" sz="1100" dirty="0"/>
              <a:t>that other people have </a:t>
            </a:r>
            <a:r>
              <a:rPr lang="en-US" sz="1100" dirty="0" smtClean="0"/>
              <a:t>found useful </a:t>
            </a:r>
            <a:r>
              <a:rPr lang="en-US" sz="1100" dirty="0"/>
              <a:t>or that you yourself </a:t>
            </a:r>
            <a:r>
              <a:rPr lang="en-US" sz="1100" dirty="0" smtClean="0"/>
              <a:t>can vouch. Remember the concept of: Educate me and connect </a:t>
            </a:r>
            <a:r>
              <a:rPr lang="en-US" sz="1100" dirty="0"/>
              <a:t>me with resources.  </a:t>
            </a:r>
          </a:p>
          <a:p>
            <a:pPr eaLnBrk="1" hangingPunct="1"/>
            <a:endParaRPr lang="en-US" sz="1100" dirty="0" smtClean="0">
              <a:ea typeface="ＭＳ Ｐゴシック" pitchFamily="34" charset="-128"/>
            </a:endParaRPr>
          </a:p>
        </p:txBody>
      </p:sp>
    </p:spTree>
    <p:extLst>
      <p:ext uri="{BB962C8B-B14F-4D97-AF65-F5344CB8AC3E}">
        <p14:creationId xmlns:p14="http://schemas.microsoft.com/office/powerpoint/2010/main" val="2656773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13</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100" dirty="0"/>
              <a:t>The second question is about ice cream </a:t>
            </a:r>
            <a:r>
              <a:rPr lang="en-US" sz="1100" dirty="0" smtClean="0"/>
              <a:t>cones. </a:t>
            </a:r>
            <a:endParaRPr lang="en-US" sz="1100" dirty="0"/>
          </a:p>
          <a:p>
            <a:endParaRPr lang="en-US" sz="1100" dirty="0" smtClean="0"/>
          </a:p>
          <a:p>
            <a:r>
              <a:rPr lang="en-US" sz="1100" dirty="0" smtClean="0"/>
              <a:t>The </a:t>
            </a:r>
            <a:r>
              <a:rPr lang="en-US" sz="1100" dirty="0"/>
              <a:t>reason </a:t>
            </a:r>
            <a:r>
              <a:rPr lang="en-US" sz="1100" dirty="0" smtClean="0"/>
              <a:t>we </a:t>
            </a:r>
            <a:r>
              <a:rPr lang="en-US" sz="1100" dirty="0"/>
              <a:t>ask about ice cream cones </a:t>
            </a:r>
            <a:r>
              <a:rPr lang="en-US" sz="1100" dirty="0" smtClean="0"/>
              <a:t>is that we </a:t>
            </a:r>
            <a:r>
              <a:rPr lang="en-US" sz="1100" dirty="0"/>
              <a:t>want to </a:t>
            </a:r>
            <a:r>
              <a:rPr lang="en-US" sz="1100" dirty="0" smtClean="0"/>
              <a:t>identify those </a:t>
            </a:r>
            <a:r>
              <a:rPr lang="en-US" sz="1100" dirty="0"/>
              <a:t>small things that make life </a:t>
            </a:r>
            <a:r>
              <a:rPr lang="en-US" sz="1100" dirty="0" smtClean="0"/>
              <a:t>special; the things that you’ll </a:t>
            </a:r>
            <a:r>
              <a:rPr lang="en-US" sz="1100" dirty="0"/>
              <a:t>want to make sure </a:t>
            </a:r>
            <a:r>
              <a:rPr lang="en-US" sz="1100" dirty="0" smtClean="0"/>
              <a:t>to maintain </a:t>
            </a:r>
            <a:r>
              <a:rPr lang="en-US" sz="1100" dirty="0"/>
              <a:t>access to as you age. </a:t>
            </a:r>
            <a:r>
              <a:rPr lang="en-US" sz="1100" dirty="0" smtClean="0"/>
              <a:t>These things </a:t>
            </a:r>
            <a:r>
              <a:rPr lang="en-US" sz="1100" dirty="0"/>
              <a:t>typically fall into one of four buckets. </a:t>
            </a:r>
            <a:endParaRPr lang="en-US" sz="1100" dirty="0" smtClean="0"/>
          </a:p>
          <a:p>
            <a:r>
              <a:rPr lang="en-US" sz="1100" dirty="0" smtClean="0"/>
              <a:t> </a:t>
            </a:r>
          </a:p>
          <a:p>
            <a:r>
              <a:rPr lang="en-US" sz="1100" dirty="0" smtClean="0"/>
              <a:t>To help remember these buckets, think </a:t>
            </a:r>
            <a:r>
              <a:rPr lang="en-US" sz="1100" dirty="0"/>
              <a:t>about your ten best client relationships. </a:t>
            </a:r>
            <a:r>
              <a:rPr lang="en-US" sz="1100" dirty="0" smtClean="0"/>
              <a:t>You </a:t>
            </a:r>
            <a:r>
              <a:rPr lang="en-US" sz="1100" dirty="0"/>
              <a:t>can make a </a:t>
            </a:r>
            <a:r>
              <a:rPr lang="en-US" sz="1100" dirty="0" smtClean="0"/>
              <a:t>grid </a:t>
            </a:r>
            <a:r>
              <a:rPr lang="en-US" sz="1100" dirty="0"/>
              <a:t>on a blank </a:t>
            </a:r>
            <a:r>
              <a:rPr lang="en-US" sz="1100" dirty="0" smtClean="0"/>
              <a:t>piece of paper. </a:t>
            </a:r>
            <a:r>
              <a:rPr lang="en-US" sz="1100" dirty="0"/>
              <a:t>List your clients down the left side</a:t>
            </a:r>
            <a:r>
              <a:rPr lang="en-US" sz="1100" dirty="0" smtClean="0"/>
              <a:t>. </a:t>
            </a:r>
            <a:r>
              <a:rPr lang="en-US" sz="1100" dirty="0"/>
              <a:t>A</a:t>
            </a:r>
            <a:r>
              <a:rPr lang="en-US" sz="1100" dirty="0" smtClean="0"/>
              <a:t>cross the top row, write these column headings. </a:t>
            </a:r>
          </a:p>
          <a:p>
            <a:pPr marL="228600" indent="-228600">
              <a:buFont typeface="+mj-lt"/>
              <a:buAutoNum type="arabicPeriod"/>
            </a:pPr>
            <a:endParaRPr lang="en-US" sz="1100" dirty="0" smtClean="0"/>
          </a:p>
          <a:p>
            <a:pPr marL="228600" indent="-228600">
              <a:buFont typeface="+mj-lt"/>
              <a:buAutoNum type="arabicPeriod"/>
            </a:pPr>
            <a:r>
              <a:rPr lang="en-US" sz="1100" dirty="0" smtClean="0"/>
              <a:t>Educate—Where </a:t>
            </a:r>
            <a:r>
              <a:rPr lang="en-US" sz="1100" dirty="0"/>
              <a:t>they were </a:t>
            </a:r>
            <a:r>
              <a:rPr lang="en-US" sz="1100" dirty="0" smtClean="0"/>
              <a:t>educated?</a:t>
            </a:r>
          </a:p>
          <a:p>
            <a:pPr marL="228600" indent="-228600">
              <a:buFont typeface="+mj-lt"/>
              <a:buAutoNum type="arabicPeriod"/>
            </a:pPr>
            <a:r>
              <a:rPr lang="en-US" sz="1100" dirty="0" smtClean="0"/>
              <a:t>Recreate—Can </a:t>
            </a:r>
            <a:r>
              <a:rPr lang="en-US" sz="1100" dirty="0"/>
              <a:t>you tell </a:t>
            </a:r>
            <a:r>
              <a:rPr lang="en-US" sz="1100" dirty="0" smtClean="0"/>
              <a:t>me where </a:t>
            </a:r>
            <a:r>
              <a:rPr lang="en-US" sz="1100" dirty="0"/>
              <a:t>they </a:t>
            </a:r>
            <a:r>
              <a:rPr lang="en-US" sz="1100" dirty="0" smtClean="0"/>
              <a:t>recreate (what </a:t>
            </a:r>
            <a:r>
              <a:rPr lang="en-US" sz="1100" dirty="0"/>
              <a:t>they like to </a:t>
            </a:r>
            <a:r>
              <a:rPr lang="en-US" sz="1100" dirty="0" smtClean="0"/>
              <a:t>do)?</a:t>
            </a:r>
          </a:p>
          <a:p>
            <a:pPr marL="228600" indent="-228600">
              <a:buFont typeface="+mj-lt"/>
              <a:buAutoNum type="arabicPeriod"/>
            </a:pPr>
            <a:r>
              <a:rPr lang="en-US" sz="1100" dirty="0" smtClean="0"/>
              <a:t>Congregate—Can you </a:t>
            </a:r>
            <a:r>
              <a:rPr lang="en-US" sz="1100" dirty="0"/>
              <a:t>tell me where they </a:t>
            </a:r>
            <a:r>
              <a:rPr lang="en-US" sz="1100" dirty="0" smtClean="0"/>
              <a:t>congregate (where </a:t>
            </a:r>
            <a:r>
              <a:rPr lang="en-US" sz="1100" dirty="0"/>
              <a:t>they </a:t>
            </a:r>
            <a:r>
              <a:rPr lang="en-US" sz="1100" dirty="0" smtClean="0"/>
              <a:t>socialize)?</a:t>
            </a:r>
            <a:endParaRPr lang="en-US" sz="1100" dirty="0"/>
          </a:p>
          <a:p>
            <a:pPr marL="228600" indent="-228600">
              <a:buFont typeface="+mj-lt"/>
              <a:buAutoNum type="arabicPeriod"/>
            </a:pPr>
            <a:r>
              <a:rPr lang="en-US" sz="1100" dirty="0" smtClean="0"/>
              <a:t>Donate—Can </a:t>
            </a:r>
            <a:r>
              <a:rPr lang="en-US" sz="1100" dirty="0"/>
              <a:t>you tell me where they </a:t>
            </a:r>
            <a:r>
              <a:rPr lang="en-US" sz="1100" dirty="0" smtClean="0"/>
              <a:t>donate? </a:t>
            </a:r>
          </a:p>
          <a:p>
            <a:r>
              <a:rPr lang="en-US" sz="1100" dirty="0" smtClean="0"/>
              <a:t>When </a:t>
            </a:r>
            <a:r>
              <a:rPr lang="en-US" sz="1100" dirty="0"/>
              <a:t>I say donate, I don’t just mean in terms of money</a:t>
            </a:r>
            <a:r>
              <a:rPr lang="en-US" sz="1100" dirty="0" smtClean="0"/>
              <a:t>. </a:t>
            </a:r>
            <a:r>
              <a:rPr lang="en-US" sz="1100" dirty="0"/>
              <a:t>I mean time and talent as well</a:t>
            </a:r>
            <a:r>
              <a:rPr lang="en-US" sz="1100" dirty="0" smtClean="0"/>
              <a:t>.  Because “donate” </a:t>
            </a:r>
            <a:r>
              <a:rPr lang="en-US" sz="1100" dirty="0"/>
              <a:t>will tell you what they really believe in  and </a:t>
            </a:r>
            <a:r>
              <a:rPr lang="en-US" sz="1100" dirty="0" smtClean="0"/>
              <a:t>often it’s a significant motiving </a:t>
            </a:r>
            <a:r>
              <a:rPr lang="en-US" sz="1100" dirty="0"/>
              <a:t>factor for what that picture on the box looks like as we move ahead.</a:t>
            </a:r>
            <a:endParaRPr lang="en-US" sz="1100" dirty="0" smtClean="0">
              <a:ea typeface="ＭＳ Ｐゴシック" pitchFamily="34" charset="-128"/>
            </a:endParaRPr>
          </a:p>
        </p:txBody>
      </p:sp>
    </p:spTree>
    <p:extLst>
      <p:ext uri="{BB962C8B-B14F-4D97-AF65-F5344CB8AC3E}">
        <p14:creationId xmlns:p14="http://schemas.microsoft.com/office/powerpoint/2010/main" val="91164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14</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100" dirty="0" smtClean="0"/>
              <a:t>To see what </a:t>
            </a:r>
            <a:r>
              <a:rPr lang="en-US" sz="1100" dirty="0"/>
              <a:t>happens after age 65, </a:t>
            </a:r>
            <a:r>
              <a:rPr lang="en-US" sz="1100" dirty="0" smtClean="0"/>
              <a:t>let’s go back to our </a:t>
            </a:r>
            <a:r>
              <a:rPr lang="en-US" sz="1100" dirty="0"/>
              <a:t>pie chart </a:t>
            </a:r>
            <a:r>
              <a:rPr lang="en-US" sz="1100" dirty="0" smtClean="0"/>
              <a:t>from </a:t>
            </a:r>
            <a:r>
              <a:rPr lang="en-US" sz="1100" dirty="0"/>
              <a:t>the Bureau of Labor </a:t>
            </a:r>
            <a:r>
              <a:rPr lang="en-US" sz="1100" dirty="0" smtClean="0"/>
              <a:t>Statistics</a:t>
            </a:r>
            <a:r>
              <a:rPr lang="en-US" sz="1100" dirty="0"/>
              <a:t>. </a:t>
            </a:r>
          </a:p>
          <a:p>
            <a:endParaRPr lang="en-US" sz="1100" dirty="0"/>
          </a:p>
          <a:p>
            <a:pPr eaLnBrk="1" hangingPunct="1"/>
            <a:endParaRPr lang="en-US" sz="1100" dirty="0" smtClean="0">
              <a:ea typeface="ＭＳ Ｐゴシック" pitchFamily="34" charset="-128"/>
            </a:endParaRPr>
          </a:p>
        </p:txBody>
      </p:sp>
    </p:spTree>
    <p:extLst>
      <p:ext uri="{BB962C8B-B14F-4D97-AF65-F5344CB8AC3E}">
        <p14:creationId xmlns:p14="http://schemas.microsoft.com/office/powerpoint/2010/main" val="361827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15</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a:t>Food is </a:t>
            </a:r>
            <a:r>
              <a:rPr lang="en-US" sz="1100" dirty="0" smtClean="0"/>
              <a:t>13% of out-of-pocket </a:t>
            </a:r>
            <a:r>
              <a:rPr lang="en-US" sz="1100" dirty="0"/>
              <a:t>expenses. </a:t>
            </a:r>
            <a:r>
              <a:rPr lang="en-US" sz="1100" dirty="0" smtClean="0"/>
              <a:t>With </a:t>
            </a:r>
            <a:r>
              <a:rPr lang="en-US" sz="1100" dirty="0"/>
              <a:t>food, it’s about a 60/40 ration, </a:t>
            </a:r>
            <a:r>
              <a:rPr lang="en-US" sz="1100" dirty="0" smtClean="0"/>
              <a:t>60% on groceries</a:t>
            </a:r>
            <a:r>
              <a:rPr lang="en-US" sz="1100" dirty="0"/>
              <a:t>, </a:t>
            </a:r>
            <a:r>
              <a:rPr lang="en-US" sz="1100" dirty="0" smtClean="0"/>
              <a:t>40% on dining out. </a:t>
            </a:r>
            <a:r>
              <a:rPr lang="en-US" sz="1100" dirty="0"/>
              <a:t>O</a:t>
            </a:r>
            <a:r>
              <a:rPr lang="en-US" sz="1100" dirty="0" smtClean="0"/>
              <a:t>ne could </a:t>
            </a:r>
            <a:r>
              <a:rPr lang="en-US" sz="1100" dirty="0"/>
              <a:t>argue that food </a:t>
            </a:r>
            <a:r>
              <a:rPr lang="en-US" sz="1100" dirty="0" smtClean="0"/>
              <a:t>be in either the “recreate” </a:t>
            </a:r>
            <a:r>
              <a:rPr lang="en-US" sz="1100" dirty="0"/>
              <a:t>or </a:t>
            </a:r>
            <a:r>
              <a:rPr lang="en-US" sz="1100" dirty="0" smtClean="0"/>
              <a:t>the “congregate” </a:t>
            </a:r>
            <a:r>
              <a:rPr lang="en-US" sz="1100" dirty="0"/>
              <a:t>category.</a:t>
            </a:r>
            <a:endParaRPr lang="en-US" sz="1100" dirty="0" smtClean="0">
              <a:ea typeface="ＭＳ Ｐゴシック" pitchFamily="34" charset="-128"/>
            </a:endParaRPr>
          </a:p>
        </p:txBody>
      </p:sp>
    </p:spTree>
    <p:extLst>
      <p:ext uri="{BB962C8B-B14F-4D97-AF65-F5344CB8AC3E}">
        <p14:creationId xmlns:p14="http://schemas.microsoft.com/office/powerpoint/2010/main" val="2138270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16</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a:t>Let's talk about </a:t>
            </a:r>
            <a:r>
              <a:rPr lang="en-US" sz="1100" dirty="0" smtClean="0"/>
              <a:t>entertainment―that would would </a:t>
            </a:r>
            <a:r>
              <a:rPr lang="en-US" sz="1100" dirty="0"/>
              <a:t>be </a:t>
            </a:r>
            <a:r>
              <a:rPr lang="en-US" sz="1100" dirty="0" smtClean="0"/>
              <a:t>“recreate.”</a:t>
            </a:r>
            <a:endParaRPr lang="en-US" sz="1100" dirty="0" smtClean="0">
              <a:ea typeface="ＭＳ Ｐゴシック" pitchFamily="34" charset="-128"/>
            </a:endParaRPr>
          </a:p>
        </p:txBody>
      </p:sp>
    </p:spTree>
    <p:extLst>
      <p:ext uri="{BB962C8B-B14F-4D97-AF65-F5344CB8AC3E}">
        <p14:creationId xmlns:p14="http://schemas.microsoft.com/office/powerpoint/2010/main" val="3994842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17</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a:t>Cash contributions would be </a:t>
            </a:r>
            <a:r>
              <a:rPr lang="en-US" sz="1100" dirty="0" smtClean="0"/>
              <a:t>“donate.”</a:t>
            </a:r>
          </a:p>
          <a:p>
            <a:pPr eaLnBrk="1" hangingPunct="1"/>
            <a:r>
              <a:rPr lang="en-US" sz="1100" dirty="0"/>
              <a:t>There’s one large pie slice that takes people by surprise. What do </a:t>
            </a:r>
            <a:r>
              <a:rPr lang="en-US" sz="1100" dirty="0" smtClean="0"/>
              <a:t>you think is the number two ranked category in average expenses for </a:t>
            </a:r>
            <a:r>
              <a:rPr lang="en-US" sz="1100" dirty="0"/>
              <a:t>Americans over age 65 is?  It’s not </a:t>
            </a:r>
            <a:r>
              <a:rPr lang="en-US" sz="1100" dirty="0" smtClean="0"/>
              <a:t>healthcare.</a:t>
            </a:r>
          </a:p>
        </p:txBody>
      </p:sp>
    </p:spTree>
    <p:extLst>
      <p:ext uri="{BB962C8B-B14F-4D97-AF65-F5344CB8AC3E}">
        <p14:creationId xmlns:p14="http://schemas.microsoft.com/office/powerpoint/2010/main" val="2705534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18</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100" dirty="0"/>
              <a:t>It’s actually transportation</a:t>
            </a:r>
            <a:r>
              <a:rPr lang="en-US" sz="1100" dirty="0" smtClean="0"/>
              <a:t>.</a:t>
            </a:r>
            <a:endParaRPr lang="en-US" sz="1100" dirty="0"/>
          </a:p>
          <a:p>
            <a:r>
              <a:rPr lang="en-US" sz="1100" dirty="0" smtClean="0"/>
              <a:t>The </a:t>
            </a:r>
            <a:r>
              <a:rPr lang="en-US" sz="1100" dirty="0"/>
              <a:t>cost of maintaining, </a:t>
            </a:r>
            <a:r>
              <a:rPr lang="en-US" sz="1100" dirty="0" smtClean="0"/>
              <a:t>fueling, </a:t>
            </a:r>
            <a:r>
              <a:rPr lang="en-US" sz="1100" dirty="0"/>
              <a:t>and insuring our </a:t>
            </a:r>
            <a:r>
              <a:rPr lang="en-US" sz="1100" dirty="0" smtClean="0"/>
              <a:t>cars, which are required </a:t>
            </a:r>
            <a:r>
              <a:rPr lang="en-US" sz="1100" dirty="0"/>
              <a:t>to maintain our access to things </a:t>
            </a:r>
            <a:r>
              <a:rPr lang="en-US" sz="1100" dirty="0" smtClean="0"/>
              <a:t>we </a:t>
            </a:r>
            <a:r>
              <a:rPr lang="en-US" sz="1100" dirty="0"/>
              <a:t>want to do.  It’s actually a pretty significant expense as we </a:t>
            </a:r>
            <a:r>
              <a:rPr lang="en-US" sz="1100" dirty="0" smtClean="0"/>
              <a:t>tally things </a:t>
            </a:r>
            <a:r>
              <a:rPr lang="en-US" sz="1100" dirty="0"/>
              <a:t>up.</a:t>
            </a:r>
          </a:p>
          <a:p>
            <a:r>
              <a:rPr lang="en-US" sz="1100" dirty="0"/>
              <a:t>By the way, gentlemen </a:t>
            </a:r>
            <a:r>
              <a:rPr lang="en-US" sz="1100" dirty="0" smtClean="0"/>
              <a:t>I’ll share </a:t>
            </a:r>
            <a:r>
              <a:rPr lang="en-US" sz="1100" dirty="0"/>
              <a:t>this with </a:t>
            </a:r>
            <a:r>
              <a:rPr lang="en-US" sz="1100" dirty="0" smtClean="0"/>
              <a:t>you. Men</a:t>
            </a:r>
            <a:r>
              <a:rPr lang="en-US" sz="1100" dirty="0"/>
              <a:t>, if we make it to age 85, we become a pretty desired </a:t>
            </a:r>
            <a:r>
              <a:rPr lang="en-US" sz="1100" dirty="0" smtClean="0"/>
              <a:t>commodity, because </a:t>
            </a:r>
            <a:r>
              <a:rPr lang="en-US" sz="1100" dirty="0"/>
              <a:t>there are fewer of us around. </a:t>
            </a:r>
            <a:r>
              <a:rPr lang="en-US" sz="1100" dirty="0" smtClean="0"/>
              <a:t>There’s </a:t>
            </a:r>
            <a:r>
              <a:rPr lang="en-US" sz="1100" dirty="0"/>
              <a:t>one skill that you want to keep sharp </a:t>
            </a:r>
            <a:r>
              <a:rPr lang="en-US" sz="1100" dirty="0" smtClean="0"/>
              <a:t>if </a:t>
            </a:r>
            <a:r>
              <a:rPr lang="en-US" sz="1100" dirty="0"/>
              <a:t>you want to be the most popular guy in that continuing care retirement community. </a:t>
            </a:r>
            <a:r>
              <a:rPr lang="en-US" sz="1100" dirty="0" smtClean="0"/>
              <a:t>It’s </a:t>
            </a:r>
            <a:r>
              <a:rPr lang="en-US" sz="1100" dirty="0"/>
              <a:t>not dancing</a:t>
            </a:r>
            <a:r>
              <a:rPr lang="en-US" sz="1100" dirty="0" smtClean="0"/>
              <a:t>. </a:t>
            </a:r>
            <a:r>
              <a:rPr lang="en-US" sz="1100" dirty="0"/>
              <a:t>It’s driving. I</a:t>
            </a:r>
            <a:r>
              <a:rPr lang="en-US" sz="1100" dirty="0" smtClean="0"/>
              <a:t>f </a:t>
            </a:r>
            <a:r>
              <a:rPr lang="en-US" sz="1100" dirty="0"/>
              <a:t>you can drive at night, rock star status! </a:t>
            </a:r>
            <a:r>
              <a:rPr lang="en-US" sz="1100" dirty="0" smtClean="0"/>
              <a:t>So </a:t>
            </a:r>
            <a:r>
              <a:rPr lang="en-US" sz="1100" dirty="0"/>
              <a:t>keep your driving </a:t>
            </a:r>
            <a:r>
              <a:rPr lang="en-US" sz="1100" dirty="0" smtClean="0"/>
              <a:t>skills sharp </a:t>
            </a:r>
            <a:r>
              <a:rPr lang="en-US" sz="1100" dirty="0"/>
              <a:t>as you age.  </a:t>
            </a:r>
          </a:p>
        </p:txBody>
      </p:sp>
    </p:spTree>
    <p:extLst>
      <p:ext uri="{BB962C8B-B14F-4D97-AF65-F5344CB8AC3E}">
        <p14:creationId xmlns:p14="http://schemas.microsoft.com/office/powerpoint/2010/main" val="3183357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19</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a:t>But </a:t>
            </a:r>
            <a:r>
              <a:rPr lang="en-US" sz="1100" dirty="0" smtClean="0"/>
              <a:t>here’s </a:t>
            </a:r>
            <a:r>
              <a:rPr lang="en-US" sz="1100" dirty="0"/>
              <a:t>the truth. </a:t>
            </a:r>
            <a:r>
              <a:rPr lang="en-US" sz="1100" dirty="0" smtClean="0"/>
              <a:t>Transportation </a:t>
            </a:r>
            <a:r>
              <a:rPr lang="en-US" sz="1100" dirty="0"/>
              <a:t>represents </a:t>
            </a:r>
            <a:r>
              <a:rPr lang="en-US" sz="1100" dirty="0" smtClean="0"/>
              <a:t>15%.  </a:t>
            </a:r>
            <a:r>
              <a:rPr lang="en-US" sz="1100" dirty="0"/>
              <a:t>Why do we bring this up?  Now that we're living into </a:t>
            </a:r>
            <a:r>
              <a:rPr lang="en-US" sz="1100" dirty="0" smtClean="0"/>
              <a:t>our </a:t>
            </a:r>
            <a:r>
              <a:rPr lang="en-US" sz="1100" dirty="0"/>
              <a:t>80s and 90s and we think about that picture on the box, we greatly increase the likelihood that at some point in our expanded lifespan, we may lose the ability to drive. </a:t>
            </a:r>
            <a:r>
              <a:rPr lang="en-US" sz="1100" dirty="0" smtClean="0"/>
              <a:t>If we </a:t>
            </a:r>
            <a:r>
              <a:rPr lang="en-US" sz="1100" dirty="0"/>
              <a:t>do, how will we be able to </a:t>
            </a:r>
            <a:r>
              <a:rPr lang="en-US" sz="1100" dirty="0" smtClean="0"/>
              <a:t>get to the places and things </a:t>
            </a:r>
            <a:r>
              <a:rPr lang="en-US" sz="1100" dirty="0"/>
              <a:t>that make life </a:t>
            </a:r>
            <a:r>
              <a:rPr lang="en-US" sz="1100" dirty="0" smtClean="0"/>
              <a:t>special</a:t>
            </a:r>
            <a:r>
              <a:rPr lang="en-US" sz="1100" dirty="0"/>
              <a:t>?</a:t>
            </a:r>
          </a:p>
          <a:p>
            <a:pPr eaLnBrk="1" hangingPunct="1"/>
            <a:endParaRPr lang="en-US" sz="1100" dirty="0" smtClean="0">
              <a:ea typeface="ＭＳ Ｐゴシック" pitchFamily="34" charset="-128"/>
            </a:endParaRPr>
          </a:p>
        </p:txBody>
      </p:sp>
    </p:spTree>
    <p:extLst>
      <p:ext uri="{BB962C8B-B14F-4D97-AF65-F5344CB8AC3E}">
        <p14:creationId xmlns:p14="http://schemas.microsoft.com/office/powerpoint/2010/main" val="95083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B0299E4-E345-4FDA-BF97-E22DF77F7479}" type="slidenum">
              <a:rPr lang="en-US" smtClean="0">
                <a:ea typeface="ＭＳ Ｐゴシック" pitchFamily="34" charset="-128"/>
              </a:rPr>
              <a:pPr/>
              <a:t>2</a:t>
            </a:fld>
            <a:endParaRPr lang="en-US" dirty="0" smtClean="0">
              <a:ea typeface="ＭＳ Ｐゴシック"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defTabSz="914088" eaLnBrk="1" hangingPunct="1">
              <a:defRPr/>
            </a:pPr>
            <a:r>
              <a:rPr lang="en-US" sz="1100" dirty="0"/>
              <a:t>T</a:t>
            </a:r>
            <a:r>
              <a:rPr lang="en-US" sz="1100" dirty="0" smtClean="0"/>
              <a:t>oday </a:t>
            </a:r>
            <a:r>
              <a:rPr lang="en-US" sz="1100" dirty="0"/>
              <a:t>we're going to talk about three specific things.  </a:t>
            </a:r>
            <a:r>
              <a:rPr lang="en-US" sz="1100" dirty="0" smtClean="0"/>
              <a:t>First, we're </a:t>
            </a:r>
            <a:r>
              <a:rPr lang="en-US" sz="1100" dirty="0"/>
              <a:t>going to talk about traditional approaches to financial planning and </a:t>
            </a:r>
            <a:r>
              <a:rPr lang="en-US" sz="1100" dirty="0" smtClean="0"/>
              <a:t>some </a:t>
            </a:r>
            <a:r>
              <a:rPr lang="en-US" sz="1100" dirty="0"/>
              <a:t>of </a:t>
            </a:r>
            <a:r>
              <a:rPr lang="en-US" sz="1100" dirty="0" smtClean="0"/>
              <a:t>their flaws.  Second, </a:t>
            </a:r>
            <a:r>
              <a:rPr lang="en-US" sz="1100" dirty="0"/>
              <a:t>we're going to teach you what MIT says are the three questions that are predictive of a future quality of </a:t>
            </a:r>
            <a:r>
              <a:rPr lang="en-US" sz="1100" dirty="0" smtClean="0"/>
              <a:t>life—three </a:t>
            </a:r>
            <a:r>
              <a:rPr lang="en-US" sz="1100" dirty="0"/>
              <a:t>questions that every </a:t>
            </a:r>
            <a:r>
              <a:rPr lang="en-US" sz="1100" dirty="0" smtClean="0"/>
              <a:t>advisor </a:t>
            </a:r>
            <a:r>
              <a:rPr lang="en-US" sz="1100" dirty="0"/>
              <a:t>should be working into conversations with their clients.  </a:t>
            </a:r>
            <a:r>
              <a:rPr lang="en-US" sz="1100" dirty="0" smtClean="0"/>
              <a:t>Last, we’ll wrap </a:t>
            </a:r>
            <a:r>
              <a:rPr lang="en-US" sz="1100" dirty="0"/>
              <a:t>this up by talking a </a:t>
            </a:r>
            <a:r>
              <a:rPr lang="en-US" sz="1100" dirty="0" smtClean="0"/>
              <a:t>bit about </a:t>
            </a:r>
            <a:r>
              <a:rPr lang="en-US" sz="1100" dirty="0"/>
              <a:t>how </a:t>
            </a:r>
            <a:r>
              <a:rPr lang="en-US" sz="1100" dirty="0" smtClean="0"/>
              <a:t>this changes </a:t>
            </a:r>
            <a:r>
              <a:rPr lang="en-US" sz="1100" dirty="0"/>
              <a:t>the planning process and </a:t>
            </a:r>
            <a:r>
              <a:rPr lang="en-US" sz="1100" dirty="0" smtClean="0"/>
              <a:t>how </a:t>
            </a:r>
            <a:r>
              <a:rPr lang="en-US" sz="1100" dirty="0"/>
              <a:t>we </a:t>
            </a:r>
            <a:r>
              <a:rPr lang="en-US" sz="1100" dirty="0" smtClean="0"/>
              <a:t>can better </a:t>
            </a:r>
            <a:r>
              <a:rPr lang="en-US" sz="1100" dirty="0"/>
              <a:t>serve our clients going forward. </a:t>
            </a:r>
            <a:endParaRPr lang="en-US" sz="1100" dirty="0" smtClean="0">
              <a:ea typeface="ＭＳ Ｐゴシック" pitchFamily="34" charset="-128"/>
            </a:endParaRPr>
          </a:p>
        </p:txBody>
      </p:sp>
    </p:spTree>
    <p:extLst>
      <p:ext uri="{BB962C8B-B14F-4D97-AF65-F5344CB8AC3E}">
        <p14:creationId xmlns:p14="http://schemas.microsoft.com/office/powerpoint/2010/main" val="3786039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20</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100" dirty="0" smtClean="0"/>
              <a:t>Why is transportation and access so important as we age?</a:t>
            </a:r>
          </a:p>
          <a:p>
            <a:r>
              <a:rPr lang="en-US" sz="1100" dirty="0" smtClean="0"/>
              <a:t>Transportation helps clients:</a:t>
            </a:r>
          </a:p>
          <a:p>
            <a:pPr marL="171450" indent="-171450">
              <a:buFont typeface="Arial" panose="020B0604020202020204" pitchFamily="34" charset="0"/>
              <a:buChar char="•"/>
            </a:pPr>
            <a:r>
              <a:rPr lang="en-US" sz="1100" dirty="0" smtClean="0"/>
              <a:t>Stay engaged with the people and things they enjoy most</a:t>
            </a:r>
          </a:p>
          <a:p>
            <a:pPr marL="171450" indent="-171450">
              <a:buFont typeface="Arial" panose="020B0604020202020204" pitchFamily="34" charset="0"/>
              <a:buChar char="•"/>
            </a:pPr>
            <a:r>
              <a:rPr lang="en-US" sz="1100" dirty="0" smtClean="0"/>
              <a:t>Maintains the quality and dignity of their lives</a:t>
            </a:r>
          </a:p>
          <a:p>
            <a:pPr marL="171450" indent="-171450">
              <a:buFont typeface="Arial" panose="020B0604020202020204" pitchFamily="34" charset="0"/>
              <a:buChar char="•"/>
            </a:pPr>
            <a:r>
              <a:rPr lang="en-US" sz="1100" dirty="0" smtClean="0"/>
              <a:t>Provides the freedom to do what they want when they want</a:t>
            </a:r>
            <a:endParaRPr lang="en-US" sz="1100" dirty="0"/>
          </a:p>
          <a:p>
            <a:pPr eaLnBrk="1" hangingPunct="1"/>
            <a:r>
              <a:rPr lang="en-US" sz="1100" dirty="0" smtClean="0"/>
              <a:t>As we </a:t>
            </a:r>
            <a:r>
              <a:rPr lang="en-US" sz="1100" dirty="0"/>
              <a:t>think about that picture on the box, some of the fastest growing communities of age </a:t>
            </a:r>
            <a:r>
              <a:rPr lang="en-US" sz="1100" dirty="0" smtClean="0"/>
              <a:t>65-plus </a:t>
            </a:r>
            <a:r>
              <a:rPr lang="en-US" sz="1100" dirty="0"/>
              <a:t>in the United States are forming around college and university environments. </a:t>
            </a:r>
            <a:r>
              <a:rPr lang="en-US" sz="1100" dirty="0" smtClean="0"/>
              <a:t>Why?  Well, there’s culture, right</a:t>
            </a:r>
            <a:r>
              <a:rPr lang="en-US" sz="1100" dirty="0"/>
              <a:t>?</a:t>
            </a:r>
            <a:r>
              <a:rPr lang="en-US" sz="1100" dirty="0" smtClean="0"/>
              <a:t> There’s music, </a:t>
            </a:r>
            <a:r>
              <a:rPr lang="en-US" sz="1100" dirty="0"/>
              <a:t>art, theater, </a:t>
            </a:r>
            <a:r>
              <a:rPr lang="en-US" sz="1100" dirty="0" smtClean="0"/>
              <a:t>not to mention sports </a:t>
            </a:r>
            <a:r>
              <a:rPr lang="en-US" sz="1100" dirty="0"/>
              <a:t>and state of the art medical facilities. But what else do they </a:t>
            </a:r>
            <a:r>
              <a:rPr lang="en-US" sz="1100" dirty="0" smtClean="0"/>
              <a:t>have?  </a:t>
            </a:r>
            <a:endParaRPr lang="en-US" sz="1100" dirty="0"/>
          </a:p>
          <a:p>
            <a:pPr eaLnBrk="1" hangingPunct="1"/>
            <a:r>
              <a:rPr lang="en-US" sz="1100" dirty="0"/>
              <a:t>Usually these communities have </a:t>
            </a:r>
            <a:r>
              <a:rPr lang="en-US" sz="1100" dirty="0" smtClean="0"/>
              <a:t>better-developed </a:t>
            </a:r>
            <a:r>
              <a:rPr lang="en-US" sz="1100" dirty="0"/>
              <a:t>systems of medical care, teaching hospitals, clinicians, and the like.  </a:t>
            </a:r>
            <a:r>
              <a:rPr lang="en-US" sz="1100" dirty="0" smtClean="0"/>
              <a:t>And </a:t>
            </a:r>
            <a:r>
              <a:rPr lang="en-US" sz="1100" dirty="0"/>
              <a:t>if they don’t have walkable access to </a:t>
            </a:r>
            <a:r>
              <a:rPr lang="en-US" sz="1100" dirty="0" smtClean="0"/>
              <a:t>those things, </a:t>
            </a:r>
            <a:r>
              <a:rPr lang="en-US" sz="1100" dirty="0"/>
              <a:t>they probably </a:t>
            </a:r>
            <a:r>
              <a:rPr lang="en-US" sz="1100" dirty="0" smtClean="0"/>
              <a:t>have better-developed </a:t>
            </a:r>
            <a:r>
              <a:rPr lang="en-US" sz="1100" dirty="0"/>
              <a:t>systems of public </a:t>
            </a:r>
            <a:r>
              <a:rPr lang="en-US" sz="1100" dirty="0" smtClean="0"/>
              <a:t>transportation―which </a:t>
            </a:r>
            <a:r>
              <a:rPr lang="en-US" sz="1100" dirty="0"/>
              <a:t>can allow us to access things even when we're no longer able to drive. </a:t>
            </a:r>
            <a:endParaRPr lang="en-US" sz="1100" dirty="0" smtClean="0"/>
          </a:p>
          <a:p>
            <a:pPr eaLnBrk="1" hangingPunct="1"/>
            <a:r>
              <a:rPr lang="en-US" sz="1100" dirty="0" smtClean="0"/>
              <a:t>Help </a:t>
            </a:r>
            <a:r>
              <a:rPr lang="en-US" sz="1100" dirty="0"/>
              <a:t>your clients think through these needs while you’re helping them form the picture on the box. </a:t>
            </a:r>
            <a:r>
              <a:rPr lang="en-US" sz="1100" dirty="0" smtClean="0"/>
              <a:t>By doing that, you’re moving </a:t>
            </a:r>
            <a:r>
              <a:rPr lang="en-US" sz="1100" dirty="0"/>
              <a:t>the decision point away from the </a:t>
            </a:r>
            <a:r>
              <a:rPr lang="en-US" sz="1100" dirty="0" smtClean="0"/>
              <a:t>time </a:t>
            </a:r>
            <a:r>
              <a:rPr lang="en-US" sz="1100" dirty="0"/>
              <a:t>of crisis. </a:t>
            </a:r>
            <a:r>
              <a:rPr lang="en-US" sz="1100" dirty="0" smtClean="0"/>
              <a:t>Don’t wait until you </a:t>
            </a:r>
            <a:r>
              <a:rPr lang="en-US" sz="1100" dirty="0"/>
              <a:t>get the call </a:t>
            </a:r>
            <a:r>
              <a:rPr lang="en-US" sz="1100" dirty="0" smtClean="0"/>
              <a:t>from an adult child telling you that </a:t>
            </a:r>
            <a:r>
              <a:rPr lang="en-US" sz="1100" dirty="0"/>
              <a:t>mom fell and broke a </a:t>
            </a:r>
            <a:r>
              <a:rPr lang="en-US" sz="1100" dirty="0" smtClean="0"/>
              <a:t>hip and asking, </a:t>
            </a:r>
            <a:r>
              <a:rPr lang="en-US" sz="1100" dirty="0"/>
              <a:t>“What do we do now?”  We need to expose our clients to different standards of lifestyle, different ways of accessing things as we age, some of which are necessitated just by the fact that we're living longer</a:t>
            </a:r>
            <a:r>
              <a:rPr lang="en-US" sz="1100" dirty="0" smtClean="0"/>
              <a:t>.</a:t>
            </a:r>
          </a:p>
        </p:txBody>
      </p:sp>
    </p:spTree>
    <p:extLst>
      <p:ext uri="{BB962C8B-B14F-4D97-AF65-F5344CB8AC3E}">
        <p14:creationId xmlns:p14="http://schemas.microsoft.com/office/powerpoint/2010/main" val="2290512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21</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100" dirty="0"/>
              <a:t>The last </a:t>
            </a:r>
            <a:r>
              <a:rPr lang="en-US" sz="1100" dirty="0" smtClean="0"/>
              <a:t>question is, </a:t>
            </a:r>
            <a:r>
              <a:rPr lang="en-US" sz="1100" dirty="0"/>
              <a:t>who I have lunch </a:t>
            </a:r>
            <a:r>
              <a:rPr lang="en-US" sz="1100" dirty="0" smtClean="0"/>
              <a:t>with? Here we're </a:t>
            </a:r>
            <a:r>
              <a:rPr lang="en-US" sz="1100" dirty="0"/>
              <a:t>talking about social </a:t>
            </a:r>
            <a:r>
              <a:rPr lang="en-US" sz="1100" dirty="0" smtClean="0"/>
              <a:t>networks―and </a:t>
            </a:r>
            <a:r>
              <a:rPr lang="en-US" sz="1100" dirty="0"/>
              <a:t>I don’t mean the kind </a:t>
            </a:r>
            <a:r>
              <a:rPr lang="en-US" sz="1100" dirty="0" smtClean="0"/>
              <a:t>that </a:t>
            </a:r>
            <a:r>
              <a:rPr lang="en-US" sz="1100" dirty="0"/>
              <a:t>are online</a:t>
            </a:r>
            <a:r>
              <a:rPr lang="en-US" sz="1100" dirty="0" smtClean="0"/>
              <a:t>. </a:t>
            </a:r>
            <a:r>
              <a:rPr lang="en-US" sz="1100" dirty="0"/>
              <a:t>I mean the social network </a:t>
            </a:r>
            <a:r>
              <a:rPr lang="en-US" sz="1100" dirty="0" smtClean="0"/>
              <a:t>you meet with everyday. I mean the friendship circle </a:t>
            </a:r>
            <a:r>
              <a:rPr lang="en-US" sz="1100" dirty="0"/>
              <a:t>that gets you up and out of the house </a:t>
            </a:r>
            <a:r>
              <a:rPr lang="en-US" sz="1100" dirty="0" smtClean="0"/>
              <a:t>on </a:t>
            </a:r>
            <a:r>
              <a:rPr lang="en-US" sz="1100" dirty="0"/>
              <a:t>a </a:t>
            </a:r>
            <a:r>
              <a:rPr lang="en-US" sz="1100" dirty="0" smtClean="0"/>
              <a:t>regular </a:t>
            </a:r>
            <a:r>
              <a:rPr lang="en-US" sz="1100" dirty="0"/>
              <a:t>basis.  </a:t>
            </a:r>
          </a:p>
          <a:p>
            <a:r>
              <a:rPr lang="en-US" sz="1100" dirty="0"/>
              <a:t>T</a:t>
            </a:r>
            <a:r>
              <a:rPr lang="en-US" sz="1100" dirty="0" smtClean="0"/>
              <a:t>his </a:t>
            </a:r>
            <a:r>
              <a:rPr lang="en-US" sz="1100" dirty="0"/>
              <a:t>is especially important for </a:t>
            </a:r>
            <a:r>
              <a:rPr lang="en-US" sz="1100" dirty="0" smtClean="0"/>
              <a:t>male </a:t>
            </a:r>
            <a:r>
              <a:rPr lang="en-US" sz="1100" dirty="0"/>
              <a:t>clients because </a:t>
            </a:r>
            <a:r>
              <a:rPr lang="en-US" sz="1100" dirty="0" smtClean="0"/>
              <a:t>we find that women </a:t>
            </a:r>
            <a:r>
              <a:rPr lang="en-US" sz="1100" dirty="0"/>
              <a:t>are generally much </a:t>
            </a:r>
            <a:r>
              <a:rPr lang="en-US" sz="1100" dirty="0" smtClean="0"/>
              <a:t>better at </a:t>
            </a:r>
            <a:r>
              <a:rPr lang="en-US" sz="1100" dirty="0"/>
              <a:t>regenerating that social circle after they leave the primary place of </a:t>
            </a:r>
            <a:r>
              <a:rPr lang="en-US" sz="1100" dirty="0" smtClean="0"/>
              <a:t>employment—not </a:t>
            </a:r>
            <a:r>
              <a:rPr lang="en-US" sz="1100" dirty="0"/>
              <a:t>so with men</a:t>
            </a:r>
            <a:r>
              <a:rPr lang="en-US" sz="1100" dirty="0" smtClean="0"/>
              <a:t>. </a:t>
            </a:r>
          </a:p>
          <a:p>
            <a:r>
              <a:rPr lang="en-US" sz="1100" i="1" dirty="0" smtClean="0"/>
              <a:t>(Optional example below) </a:t>
            </a:r>
          </a:p>
          <a:p>
            <a:r>
              <a:rPr lang="en-US" sz="1100" dirty="0" smtClean="0"/>
              <a:t>I’d like to share a </a:t>
            </a:r>
            <a:r>
              <a:rPr lang="en-US" sz="1100" dirty="0"/>
              <a:t>true story </a:t>
            </a:r>
            <a:r>
              <a:rPr lang="en-US" sz="1100" dirty="0" smtClean="0"/>
              <a:t>about </a:t>
            </a:r>
            <a:r>
              <a:rPr lang="en-US" sz="1100" dirty="0"/>
              <a:t>a trip I took recently from Charlotte to Seattle. </a:t>
            </a:r>
            <a:r>
              <a:rPr lang="en-US" sz="1100" dirty="0" smtClean="0"/>
              <a:t>I </a:t>
            </a:r>
            <a:r>
              <a:rPr lang="en-US" sz="1100" dirty="0"/>
              <a:t>sat next to a 78-year-old gentleman who is still the leader of his own engineering firm. </a:t>
            </a:r>
            <a:r>
              <a:rPr lang="en-US" sz="1100" dirty="0" smtClean="0"/>
              <a:t>He said, “I </a:t>
            </a:r>
            <a:r>
              <a:rPr lang="en-US" sz="1100" dirty="0"/>
              <a:t>tried to retire when I was </a:t>
            </a:r>
            <a:r>
              <a:rPr lang="en-US" sz="1100" dirty="0" smtClean="0"/>
              <a:t>55, but there was a problem</a:t>
            </a:r>
            <a:r>
              <a:rPr lang="en-US" sz="1100" dirty="0"/>
              <a:t>. </a:t>
            </a:r>
            <a:r>
              <a:rPr lang="en-US" sz="1100" dirty="0" smtClean="0"/>
              <a:t>We </a:t>
            </a:r>
            <a:r>
              <a:rPr lang="en-US" sz="1100" dirty="0"/>
              <a:t>thought we were going to golf three days a week.  </a:t>
            </a:r>
            <a:r>
              <a:rPr lang="en-US" sz="1100" dirty="0" smtClean="0"/>
              <a:t>—and </a:t>
            </a:r>
            <a:r>
              <a:rPr lang="en-US" sz="1100" dirty="0"/>
              <a:t>we did. </a:t>
            </a:r>
            <a:r>
              <a:rPr lang="en-US" sz="1100" dirty="0" smtClean="0"/>
              <a:t>For </a:t>
            </a:r>
            <a:r>
              <a:rPr lang="en-US" sz="1100" dirty="0"/>
              <a:t>two </a:t>
            </a:r>
            <a:r>
              <a:rPr lang="en-US" sz="1100" dirty="0" smtClean="0"/>
              <a:t>years, </a:t>
            </a:r>
            <a:r>
              <a:rPr lang="en-US" sz="1100" dirty="0"/>
              <a:t>we had golfed three days a week. </a:t>
            </a:r>
            <a:r>
              <a:rPr lang="en-US" sz="1100" dirty="0" smtClean="0"/>
              <a:t>We </a:t>
            </a:r>
            <a:r>
              <a:rPr lang="en-US" sz="1100" dirty="0"/>
              <a:t>golfed in the morning. </a:t>
            </a:r>
            <a:r>
              <a:rPr lang="en-US" sz="1100" dirty="0" smtClean="0"/>
              <a:t>Went </a:t>
            </a:r>
            <a:r>
              <a:rPr lang="en-US" sz="1100" dirty="0"/>
              <a:t>to the 19th hole, had a few beers, watched Oprah for two hours, and then did the same thing two days later.  </a:t>
            </a:r>
          </a:p>
          <a:p>
            <a:r>
              <a:rPr lang="en-US" sz="1100" dirty="0" smtClean="0"/>
              <a:t>After </a:t>
            </a:r>
            <a:r>
              <a:rPr lang="en-US" sz="1100" dirty="0"/>
              <a:t>two years of that, </a:t>
            </a:r>
            <a:r>
              <a:rPr lang="en-US" sz="1100" dirty="0" smtClean="0"/>
              <a:t>I </a:t>
            </a:r>
            <a:r>
              <a:rPr lang="en-US" sz="1100" dirty="0"/>
              <a:t>had to do something different</a:t>
            </a:r>
            <a:r>
              <a:rPr lang="en-US" sz="1100" dirty="0" smtClean="0"/>
              <a:t>. </a:t>
            </a:r>
            <a:r>
              <a:rPr lang="en-US" sz="1100" dirty="0"/>
              <a:t>I had to go back to </a:t>
            </a:r>
            <a:r>
              <a:rPr lang="en-US" sz="1100" dirty="0" smtClean="0"/>
              <a:t>work, </a:t>
            </a:r>
            <a:r>
              <a:rPr lang="en-US" sz="1100" dirty="0"/>
              <a:t>because work was f</a:t>
            </a:r>
            <a:r>
              <a:rPr lang="en-US" sz="1100" dirty="0" smtClean="0"/>
              <a:t>irst </a:t>
            </a:r>
            <a:r>
              <a:rPr lang="en-US" sz="1100" dirty="0"/>
              <a:t>of all, my main social </a:t>
            </a:r>
            <a:r>
              <a:rPr lang="en-US" sz="1100" dirty="0" smtClean="0"/>
              <a:t>connection. Second, work introduced me to new </a:t>
            </a:r>
            <a:r>
              <a:rPr lang="en-US" sz="1100" dirty="0"/>
              <a:t>relationships and challenges that kept me going.   </a:t>
            </a:r>
          </a:p>
        </p:txBody>
      </p:sp>
    </p:spTree>
    <p:extLst>
      <p:ext uri="{BB962C8B-B14F-4D97-AF65-F5344CB8AC3E}">
        <p14:creationId xmlns:p14="http://schemas.microsoft.com/office/powerpoint/2010/main" val="1605540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22</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a:t>If we look </a:t>
            </a:r>
            <a:r>
              <a:rPr lang="en-US" sz="1100" dirty="0" smtClean="0"/>
              <a:t>at demographics, </a:t>
            </a:r>
            <a:r>
              <a:rPr lang="en-US" sz="1100" dirty="0"/>
              <a:t>the boomers are more likely to live longer, </a:t>
            </a:r>
            <a:r>
              <a:rPr lang="en-US" sz="1100" dirty="0" smtClean="0"/>
              <a:t>have  </a:t>
            </a:r>
            <a:r>
              <a:rPr lang="en-US" sz="1100" dirty="0"/>
              <a:t>fewer children, </a:t>
            </a:r>
            <a:r>
              <a:rPr lang="en-US" sz="1100" dirty="0" smtClean="0"/>
              <a:t>and live </a:t>
            </a:r>
            <a:r>
              <a:rPr lang="en-US" sz="1100" dirty="0"/>
              <a:t>in suburban and rural </a:t>
            </a:r>
            <a:r>
              <a:rPr lang="en-US" sz="1100" dirty="0" smtClean="0"/>
              <a:t>locations…</a:t>
            </a:r>
          </a:p>
          <a:p>
            <a:pPr eaLnBrk="1" hangingPunct="1"/>
            <a:r>
              <a:rPr lang="en-US" sz="1100" dirty="0" smtClean="0"/>
              <a:t> </a:t>
            </a:r>
            <a:endParaRPr lang="en-US" sz="1100" dirty="0"/>
          </a:p>
          <a:p>
            <a:pPr eaLnBrk="1" hangingPunct="1"/>
            <a:endParaRPr lang="en-US" sz="1100" dirty="0" smtClean="0">
              <a:ea typeface="ＭＳ Ｐゴシック" pitchFamily="34" charset="-128"/>
            </a:endParaRPr>
          </a:p>
        </p:txBody>
      </p:sp>
    </p:spTree>
    <p:extLst>
      <p:ext uri="{BB962C8B-B14F-4D97-AF65-F5344CB8AC3E}">
        <p14:creationId xmlns:p14="http://schemas.microsoft.com/office/powerpoint/2010/main" val="105368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23</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smtClean="0"/>
              <a:t>…but here’s </a:t>
            </a:r>
            <a:r>
              <a:rPr lang="en-US" sz="1100" dirty="0"/>
              <a:t>an interesting graph for you. </a:t>
            </a:r>
            <a:r>
              <a:rPr lang="en-US" sz="1100" dirty="0" smtClean="0"/>
              <a:t>This </a:t>
            </a:r>
            <a:r>
              <a:rPr lang="en-US" sz="1100" dirty="0"/>
              <a:t>is what the age wave looks like to the researchers at the </a:t>
            </a:r>
            <a:r>
              <a:rPr lang="en-US" sz="1100" dirty="0" smtClean="0"/>
              <a:t>AgeLab. It’s </a:t>
            </a:r>
            <a:r>
              <a:rPr lang="en-US" sz="1100" dirty="0"/>
              <a:t>percentage growth rates by age cohort </a:t>
            </a:r>
            <a:r>
              <a:rPr lang="en-US" sz="1100" dirty="0" smtClean="0"/>
              <a:t>from 2010 </a:t>
            </a:r>
            <a:r>
              <a:rPr lang="en-US" sz="1100" dirty="0"/>
              <a:t>to 2020.  </a:t>
            </a:r>
            <a:endParaRPr lang="en-US" sz="1100" dirty="0" smtClean="0"/>
          </a:p>
          <a:p>
            <a:pPr eaLnBrk="1" hangingPunct="1"/>
            <a:r>
              <a:rPr lang="en-US" sz="1100" dirty="0" smtClean="0"/>
              <a:t>Most </a:t>
            </a:r>
            <a:r>
              <a:rPr lang="en-US" sz="1100" dirty="0"/>
              <a:t>of you </a:t>
            </a:r>
            <a:r>
              <a:rPr lang="en-US" sz="1100" dirty="0" smtClean="0"/>
              <a:t>will </a:t>
            </a:r>
            <a:r>
              <a:rPr lang="en-US" sz="1100" dirty="0"/>
              <a:t>be drawn either to the </a:t>
            </a:r>
            <a:r>
              <a:rPr lang="en-US" sz="1100" dirty="0" smtClean="0"/>
              <a:t>age segment of 95-99 or the 70-74 </a:t>
            </a:r>
            <a:r>
              <a:rPr lang="en-US" sz="1100" dirty="0"/>
              <a:t>year olds.  </a:t>
            </a:r>
          </a:p>
          <a:p>
            <a:r>
              <a:rPr lang="en-US" sz="1100" dirty="0"/>
              <a:t>T</a:t>
            </a:r>
            <a:r>
              <a:rPr lang="en-US" sz="1100" dirty="0" smtClean="0"/>
              <a:t>his </a:t>
            </a:r>
            <a:r>
              <a:rPr lang="en-US" sz="1100" dirty="0"/>
              <a:t>graph shows </a:t>
            </a:r>
            <a:r>
              <a:rPr lang="en-US" sz="1100" dirty="0" smtClean="0"/>
              <a:t>you </a:t>
            </a:r>
            <a:r>
              <a:rPr lang="en-US" sz="1100" dirty="0"/>
              <a:t>that the number of </a:t>
            </a:r>
            <a:r>
              <a:rPr lang="en-US" sz="1100" dirty="0" smtClean="0"/>
              <a:t>70-74 </a:t>
            </a:r>
            <a:r>
              <a:rPr lang="en-US" sz="1100" dirty="0"/>
              <a:t>year olds will be </a:t>
            </a:r>
            <a:r>
              <a:rPr lang="en-US" sz="1100" dirty="0" smtClean="0"/>
              <a:t>56% greater </a:t>
            </a:r>
            <a:r>
              <a:rPr lang="en-US" sz="1100" dirty="0"/>
              <a:t>in 2020 than it was in 2010. </a:t>
            </a:r>
            <a:r>
              <a:rPr lang="en-US" sz="1100" dirty="0" smtClean="0"/>
              <a:t>I </a:t>
            </a:r>
            <a:r>
              <a:rPr lang="en-US" sz="1100" dirty="0"/>
              <a:t>will </a:t>
            </a:r>
            <a:r>
              <a:rPr lang="en-US" sz="1100" dirty="0" smtClean="0"/>
              <a:t>admit </a:t>
            </a:r>
            <a:r>
              <a:rPr lang="en-US" sz="1100" dirty="0"/>
              <a:t>it’s not the most important </a:t>
            </a:r>
            <a:r>
              <a:rPr lang="en-US" sz="1100" dirty="0" smtClean="0"/>
              <a:t>data point </a:t>
            </a:r>
            <a:r>
              <a:rPr lang="en-US" sz="1100" dirty="0"/>
              <a:t>that you should be looking at. </a:t>
            </a:r>
            <a:r>
              <a:rPr lang="en-US" sz="1100" dirty="0" smtClean="0"/>
              <a:t>It’s </a:t>
            </a:r>
            <a:r>
              <a:rPr lang="en-US" sz="1100" dirty="0"/>
              <a:t>the </a:t>
            </a:r>
            <a:r>
              <a:rPr lang="en-US" sz="1100" dirty="0" smtClean="0"/>
              <a:t>40-54 </a:t>
            </a:r>
            <a:r>
              <a:rPr lang="en-US" sz="1100" dirty="0"/>
              <a:t>year olds. </a:t>
            </a:r>
            <a:r>
              <a:rPr lang="en-US" sz="1100" dirty="0" smtClean="0"/>
              <a:t>Do you </a:t>
            </a:r>
            <a:r>
              <a:rPr lang="en-US" sz="1100" dirty="0"/>
              <a:t>see that the growth rates are </a:t>
            </a:r>
            <a:r>
              <a:rPr lang="en-US" sz="1100" dirty="0" smtClean="0"/>
              <a:t>negative? Why is this age group so important? There’s </a:t>
            </a:r>
            <a:r>
              <a:rPr lang="en-US" sz="1100" dirty="0"/>
              <a:t>another name for this category of folks. </a:t>
            </a:r>
            <a:r>
              <a:rPr lang="en-US" sz="1100" dirty="0" smtClean="0"/>
              <a:t>We </a:t>
            </a:r>
            <a:r>
              <a:rPr lang="en-US" sz="1100" dirty="0"/>
              <a:t>call them the </a:t>
            </a:r>
            <a:r>
              <a:rPr lang="en-US" sz="1100" dirty="0" smtClean="0"/>
              <a:t>“caregivers</a:t>
            </a:r>
            <a:r>
              <a:rPr lang="en-US" sz="1100" dirty="0"/>
              <a:t>. </a:t>
            </a:r>
            <a:r>
              <a:rPr lang="en-US" sz="1100" dirty="0" smtClean="0"/>
              <a:t>“</a:t>
            </a:r>
            <a:endParaRPr lang="en-US" sz="1100" dirty="0"/>
          </a:p>
          <a:p>
            <a:r>
              <a:rPr lang="en-US" sz="1100" dirty="0" smtClean="0"/>
              <a:t>So </a:t>
            </a:r>
            <a:r>
              <a:rPr lang="en-US" sz="1100" dirty="0"/>
              <a:t>as the </a:t>
            </a:r>
            <a:r>
              <a:rPr lang="en-US" sz="1100" dirty="0" smtClean="0"/>
              <a:t>population is </a:t>
            </a:r>
            <a:r>
              <a:rPr lang="en-US" sz="1100" dirty="0"/>
              <a:t>increasing on one side, it’s decreasing in </a:t>
            </a:r>
            <a:r>
              <a:rPr lang="en-US" sz="1100" dirty="0" smtClean="0"/>
              <a:t>another—especially </a:t>
            </a:r>
            <a:r>
              <a:rPr lang="en-US" sz="1100" dirty="0"/>
              <a:t>in the segment that’s been looked to historically to provide that care.  </a:t>
            </a:r>
            <a:endParaRPr lang="en-US" sz="1100" dirty="0" smtClean="0"/>
          </a:p>
          <a:p>
            <a:r>
              <a:rPr lang="en-US" sz="1100" dirty="0" smtClean="0"/>
              <a:t>That’s </a:t>
            </a:r>
            <a:r>
              <a:rPr lang="en-US" sz="1100" dirty="0"/>
              <a:t>why we </a:t>
            </a:r>
            <a:r>
              <a:rPr lang="en-US" sz="1100" dirty="0" smtClean="0"/>
              <a:t>recommend that you help your clients envision their future. Help them begin thinking </a:t>
            </a:r>
            <a:r>
              <a:rPr lang="en-US" sz="1100" dirty="0"/>
              <a:t>about the services </a:t>
            </a:r>
            <a:r>
              <a:rPr lang="en-US" sz="1100" dirty="0" smtClean="0"/>
              <a:t>they might need. Helping </a:t>
            </a:r>
            <a:r>
              <a:rPr lang="en-US" sz="1100" dirty="0"/>
              <a:t>them </a:t>
            </a:r>
            <a:r>
              <a:rPr lang="en-US" sz="1100" dirty="0" smtClean="0"/>
              <a:t>prepare for their caregiving needs can be extremely valuable. </a:t>
            </a:r>
            <a:endParaRPr lang="en-US" sz="1100" dirty="0"/>
          </a:p>
        </p:txBody>
      </p:sp>
    </p:spTree>
    <p:extLst>
      <p:ext uri="{BB962C8B-B14F-4D97-AF65-F5344CB8AC3E}">
        <p14:creationId xmlns:p14="http://schemas.microsoft.com/office/powerpoint/2010/main" val="1475157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24</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000" dirty="0"/>
              <a:t>I put </a:t>
            </a:r>
            <a:r>
              <a:rPr lang="en-US" sz="1000" dirty="0" smtClean="0"/>
              <a:t>this comic </a:t>
            </a:r>
            <a:r>
              <a:rPr lang="en-US" sz="1000" dirty="0"/>
              <a:t>strip </a:t>
            </a:r>
            <a:r>
              <a:rPr lang="en-US" sz="1000" dirty="0" smtClean="0"/>
              <a:t>up here </a:t>
            </a:r>
            <a:r>
              <a:rPr lang="en-US" sz="1000" dirty="0"/>
              <a:t>to make light of it but dad </a:t>
            </a:r>
            <a:r>
              <a:rPr lang="en-US" sz="1000" dirty="0" smtClean="0"/>
              <a:t>says, “At </a:t>
            </a:r>
            <a:r>
              <a:rPr lang="en-US" sz="1000" dirty="0"/>
              <a:t>least the kids have grown up, now there is time for us</a:t>
            </a:r>
            <a:r>
              <a:rPr lang="en-US" sz="1000" dirty="0" smtClean="0"/>
              <a:t>.” Mom says, “Great</a:t>
            </a:r>
            <a:r>
              <a:rPr lang="en-US" sz="1000" dirty="0"/>
              <a:t>.</a:t>
            </a:r>
            <a:r>
              <a:rPr lang="en-US" sz="1000" dirty="0" smtClean="0"/>
              <a:t> </a:t>
            </a:r>
            <a:r>
              <a:rPr lang="en-US" sz="1000" dirty="0"/>
              <a:t>you stay here and mind us while I go and get a life</a:t>
            </a:r>
            <a:r>
              <a:rPr lang="en-US" sz="1000" dirty="0" smtClean="0"/>
              <a:t>.”  </a:t>
            </a:r>
            <a:r>
              <a:rPr lang="en-US" sz="1000" dirty="0"/>
              <a:t>And as I mentioned, she will. </a:t>
            </a:r>
            <a:endParaRPr lang="en-US" sz="1000" dirty="0" smtClean="0"/>
          </a:p>
          <a:p>
            <a:endParaRPr lang="en-US" sz="1000" dirty="0"/>
          </a:p>
          <a:p>
            <a:r>
              <a:rPr lang="en-US" sz="1000" dirty="0" smtClean="0"/>
              <a:t>One </a:t>
            </a:r>
            <a:r>
              <a:rPr lang="en-US" sz="1000" dirty="0"/>
              <a:t>of the socially troubling things </a:t>
            </a:r>
            <a:r>
              <a:rPr lang="en-US" sz="1000" dirty="0" smtClean="0"/>
              <a:t>is </a:t>
            </a:r>
            <a:r>
              <a:rPr lang="en-US" sz="1000" dirty="0"/>
              <a:t>the fourth </a:t>
            </a:r>
            <a:r>
              <a:rPr lang="en-US" sz="1000" dirty="0" smtClean="0"/>
              <a:t>bullet point and </a:t>
            </a:r>
            <a:r>
              <a:rPr lang="en-US" sz="1000" dirty="0"/>
              <a:t>perhaps some of you have experienced this in your own book. </a:t>
            </a:r>
            <a:r>
              <a:rPr lang="en-US" sz="1000" dirty="0" smtClean="0"/>
              <a:t>The fastest-growing </a:t>
            </a:r>
            <a:r>
              <a:rPr lang="en-US" sz="1000" dirty="0"/>
              <a:t>segment of divorce in the United States is occurring </a:t>
            </a:r>
            <a:r>
              <a:rPr lang="en-US" sz="1000" dirty="0" smtClean="0"/>
              <a:t>among people </a:t>
            </a:r>
            <a:r>
              <a:rPr lang="en-US" sz="1000" dirty="0"/>
              <a:t>age </a:t>
            </a:r>
            <a:r>
              <a:rPr lang="en-US" sz="1000" dirty="0" smtClean="0"/>
              <a:t>50-plus</a:t>
            </a:r>
            <a:r>
              <a:rPr lang="en-US" sz="1000" dirty="0"/>
              <a:t>.  It may surprise you that the majority of these divorces are being initiated by the woman. </a:t>
            </a:r>
            <a:r>
              <a:rPr lang="en-US" sz="1000" dirty="0" smtClean="0"/>
              <a:t>And </a:t>
            </a:r>
            <a:r>
              <a:rPr lang="en-US" sz="1000" dirty="0"/>
              <a:t>oftentimes the reason </a:t>
            </a:r>
            <a:r>
              <a:rPr lang="en-US" sz="1000" dirty="0" smtClean="0"/>
              <a:t>given is “I’m bored.</a:t>
            </a:r>
            <a:r>
              <a:rPr lang="en-US" sz="1000" baseline="0" dirty="0" smtClean="0"/>
              <a:t> </a:t>
            </a:r>
            <a:r>
              <a:rPr lang="en-US" sz="1000" dirty="0" smtClean="0"/>
              <a:t>He </a:t>
            </a:r>
            <a:r>
              <a:rPr lang="en-US" sz="1000" dirty="0"/>
              <a:t>never wants to go </a:t>
            </a:r>
            <a:r>
              <a:rPr lang="en-US" sz="1000" dirty="0" smtClean="0"/>
              <a:t>anywhere… he </a:t>
            </a:r>
            <a:r>
              <a:rPr lang="en-US" sz="1000" dirty="0"/>
              <a:t>never wants to do anything</a:t>
            </a:r>
            <a:r>
              <a:rPr lang="en-US" sz="1000" dirty="0" smtClean="0"/>
              <a:t>.”</a:t>
            </a:r>
          </a:p>
          <a:p>
            <a:endParaRPr lang="en-US" sz="1000" dirty="0"/>
          </a:p>
          <a:p>
            <a:r>
              <a:rPr lang="en-US" sz="1000" dirty="0" smtClean="0"/>
              <a:t>This </a:t>
            </a:r>
            <a:r>
              <a:rPr lang="en-US" sz="1000" dirty="0"/>
              <a:t>is an important part of the process when you're helping clients think about that picture on the box.  Oftentimes when we think about those two things I asked you about </a:t>
            </a:r>
            <a:r>
              <a:rPr lang="en-US" sz="1000" dirty="0" smtClean="0"/>
              <a:t>earlier, the two </a:t>
            </a:r>
            <a:r>
              <a:rPr lang="en-US" sz="1000" dirty="0"/>
              <a:t>things you envisioned doing during </a:t>
            </a:r>
            <a:r>
              <a:rPr lang="en-US" sz="1000" dirty="0" smtClean="0"/>
              <a:t>retirement—we </a:t>
            </a:r>
            <a:r>
              <a:rPr lang="en-US" sz="1000" dirty="0"/>
              <a:t>think about it for us. </a:t>
            </a:r>
            <a:r>
              <a:rPr lang="en-US" sz="1000" dirty="0" smtClean="0"/>
              <a:t>“Us” </a:t>
            </a:r>
            <a:r>
              <a:rPr lang="en-US" sz="1000" dirty="0"/>
              <a:t>being singular. </a:t>
            </a:r>
            <a:endParaRPr lang="en-US" sz="1000" dirty="0" smtClean="0"/>
          </a:p>
          <a:p>
            <a:r>
              <a:rPr lang="en-US" sz="1000" dirty="0"/>
              <a:t>How often do we share that vision with the one that we love and </a:t>
            </a:r>
            <a:r>
              <a:rPr lang="en-US" sz="1000" dirty="0" smtClean="0"/>
              <a:t>intend </a:t>
            </a:r>
            <a:r>
              <a:rPr lang="en-US" sz="1000" dirty="0"/>
              <a:t>to spend our future years with to see how </a:t>
            </a:r>
            <a:r>
              <a:rPr lang="en-US" sz="1000" dirty="0" smtClean="0"/>
              <a:t>those pictures sync up? </a:t>
            </a:r>
          </a:p>
          <a:p>
            <a:r>
              <a:rPr lang="en-US" sz="1000" dirty="0" smtClean="0"/>
              <a:t>Here’s what I usually hear. Dad says, “I can’t </a:t>
            </a:r>
            <a:r>
              <a:rPr lang="en-US" sz="1000" dirty="0"/>
              <a:t>wait until I retire because where are we going to </a:t>
            </a:r>
            <a:r>
              <a:rPr lang="en-US" sz="1000" dirty="0" smtClean="0"/>
              <a:t>go? We're </a:t>
            </a:r>
            <a:r>
              <a:rPr lang="en-US" sz="1000" dirty="0"/>
              <a:t>going to go to the mountains to the lake where I can hunt, fish, golf, ski </a:t>
            </a:r>
            <a:r>
              <a:rPr lang="en-US" sz="1000" dirty="0" smtClean="0"/>
              <a:t>forever.” Ten </a:t>
            </a:r>
            <a:r>
              <a:rPr lang="en-US" sz="1000" dirty="0"/>
              <a:t>years from now dad is not around anymore. </a:t>
            </a:r>
            <a:r>
              <a:rPr lang="en-US" sz="1000" dirty="0" smtClean="0"/>
              <a:t>Mom’s in </a:t>
            </a:r>
            <a:r>
              <a:rPr lang="en-US" sz="1000" dirty="0"/>
              <a:t>the mountains or </a:t>
            </a:r>
            <a:r>
              <a:rPr lang="en-US" sz="1000" dirty="0" smtClean="0"/>
              <a:t>at the </a:t>
            </a:r>
            <a:r>
              <a:rPr lang="en-US" sz="1000" dirty="0"/>
              <a:t>lake with no access to the </a:t>
            </a:r>
            <a:r>
              <a:rPr lang="en-US" sz="1000" dirty="0" smtClean="0"/>
              <a:t>people </a:t>
            </a:r>
            <a:r>
              <a:rPr lang="en-US" sz="1000" dirty="0"/>
              <a:t>she desires </a:t>
            </a:r>
            <a:r>
              <a:rPr lang="en-US" sz="1000" dirty="0" smtClean="0"/>
              <a:t>to have access to or the </a:t>
            </a:r>
            <a:r>
              <a:rPr lang="en-US" sz="1000" dirty="0"/>
              <a:t>services that she </a:t>
            </a:r>
            <a:r>
              <a:rPr lang="en-US" sz="1000" dirty="0" smtClean="0"/>
              <a:t>needs</a:t>
            </a:r>
            <a:r>
              <a:rPr lang="en-US" sz="1000" dirty="0"/>
              <a:t>.</a:t>
            </a:r>
          </a:p>
          <a:p>
            <a:r>
              <a:rPr lang="en-US" sz="1000" dirty="0" smtClean="0"/>
              <a:t>It’s </a:t>
            </a:r>
            <a:r>
              <a:rPr lang="en-US" sz="1000" dirty="0"/>
              <a:t>only a matter of time until </a:t>
            </a:r>
            <a:r>
              <a:rPr lang="en-US" sz="1000" dirty="0" smtClean="0"/>
              <a:t>you’re </a:t>
            </a:r>
            <a:r>
              <a:rPr lang="en-US" sz="1000" dirty="0"/>
              <a:t>moving her back to where her mortgage, her marriage, and her memories are. </a:t>
            </a:r>
            <a:r>
              <a:rPr lang="en-US" sz="1000" dirty="0" smtClean="0"/>
              <a:t>Because who’s </a:t>
            </a:r>
            <a:r>
              <a:rPr lang="en-US" sz="1000" dirty="0"/>
              <a:t>often </a:t>
            </a:r>
            <a:r>
              <a:rPr lang="en-US" sz="1000" dirty="0" smtClean="0"/>
              <a:t>there? Perhaps adult </a:t>
            </a:r>
            <a:r>
              <a:rPr lang="en-US" sz="1000" dirty="0"/>
              <a:t>children </a:t>
            </a:r>
            <a:r>
              <a:rPr lang="en-US" sz="1000" dirty="0" smtClean="0"/>
              <a:t>who can aid </a:t>
            </a:r>
            <a:r>
              <a:rPr lang="en-US" sz="1000" dirty="0"/>
              <a:t>her in </a:t>
            </a:r>
            <a:r>
              <a:rPr lang="en-US" sz="1000" dirty="0" smtClean="0"/>
              <a:t>addressing those </a:t>
            </a:r>
            <a:r>
              <a:rPr lang="en-US" sz="1000" dirty="0"/>
              <a:t>issues of longevity.  </a:t>
            </a:r>
            <a:endParaRPr lang="en-US" sz="1000" dirty="0" smtClean="0"/>
          </a:p>
          <a:p>
            <a:endParaRPr lang="en-US" sz="1000" dirty="0"/>
          </a:p>
          <a:p>
            <a:pPr eaLnBrk="1" hangingPunct="1"/>
            <a:endParaRPr lang="en-US" sz="1000" dirty="0" smtClean="0">
              <a:ea typeface="ＭＳ Ｐゴシック" pitchFamily="34" charset="-128"/>
            </a:endParaRPr>
          </a:p>
        </p:txBody>
      </p:sp>
    </p:spTree>
    <p:extLst>
      <p:ext uri="{BB962C8B-B14F-4D97-AF65-F5344CB8AC3E}">
        <p14:creationId xmlns:p14="http://schemas.microsoft.com/office/powerpoint/2010/main" val="2393510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25</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smtClean="0"/>
              <a:t>Social </a:t>
            </a:r>
            <a:r>
              <a:rPr lang="en-US" sz="1100" dirty="0"/>
              <a:t>interaction </a:t>
            </a:r>
            <a:r>
              <a:rPr lang="en-US" sz="1100" dirty="0" smtClean="0"/>
              <a:t>is vital as people age.</a:t>
            </a:r>
          </a:p>
          <a:p>
            <a:pPr eaLnBrk="1" hangingPunct="1"/>
            <a:endParaRPr lang="en-US" sz="1100" dirty="0" smtClean="0"/>
          </a:p>
          <a:p>
            <a:pPr eaLnBrk="1" hangingPunct="1"/>
            <a:r>
              <a:rPr lang="en-US" sz="1100" dirty="0" smtClean="0"/>
              <a:t>Be </a:t>
            </a:r>
            <a:r>
              <a:rPr lang="en-US" sz="1100" dirty="0"/>
              <a:t>careful of the </a:t>
            </a:r>
            <a:r>
              <a:rPr lang="en-US" sz="1100" dirty="0" smtClean="0"/>
              <a:t>client, </a:t>
            </a:r>
            <a:r>
              <a:rPr lang="en-US" sz="1100" dirty="0"/>
              <a:t>usually a male </a:t>
            </a:r>
            <a:r>
              <a:rPr lang="en-US" sz="1100" dirty="0" smtClean="0"/>
              <a:t>client, who  </a:t>
            </a:r>
            <a:r>
              <a:rPr lang="en-US" sz="1100" dirty="0"/>
              <a:t>comes in and </a:t>
            </a:r>
            <a:r>
              <a:rPr lang="en-US" sz="1100" dirty="0" smtClean="0"/>
              <a:t>says, “Look</a:t>
            </a:r>
            <a:r>
              <a:rPr lang="en-US" sz="1100" dirty="0"/>
              <a:t>, three to six months from now I’m out, hanging it up, can’t wait</a:t>
            </a:r>
            <a:r>
              <a:rPr lang="en-US" sz="1100" dirty="0" smtClean="0"/>
              <a:t>.” You say, “Great</a:t>
            </a:r>
            <a:r>
              <a:rPr lang="en-US" sz="1100" dirty="0"/>
              <a:t>. </a:t>
            </a:r>
            <a:r>
              <a:rPr lang="en-US" sz="1100" dirty="0" smtClean="0"/>
              <a:t>What </a:t>
            </a:r>
            <a:r>
              <a:rPr lang="en-US" sz="1100" dirty="0"/>
              <a:t>are you thinking about doing</a:t>
            </a:r>
            <a:r>
              <a:rPr lang="en-US" sz="1100" dirty="0" smtClean="0"/>
              <a:t>?” He says, “You </a:t>
            </a:r>
            <a:r>
              <a:rPr lang="en-US" sz="1100" dirty="0"/>
              <a:t>know I haven't really given that much thought yet</a:t>
            </a:r>
            <a:r>
              <a:rPr lang="en-US" sz="1100" dirty="0" smtClean="0"/>
              <a:t>.”</a:t>
            </a:r>
          </a:p>
          <a:p>
            <a:pPr eaLnBrk="1" hangingPunct="1"/>
            <a:endParaRPr lang="en-US" sz="1100" dirty="0" smtClean="0"/>
          </a:p>
          <a:p>
            <a:r>
              <a:rPr lang="en-US" sz="1100" dirty="0"/>
              <a:t>That could be a potential </a:t>
            </a:r>
            <a:r>
              <a:rPr lang="en-US" sz="1100" dirty="0" smtClean="0"/>
              <a:t>disaster.  </a:t>
            </a:r>
            <a:r>
              <a:rPr lang="en-US" sz="1100" dirty="0"/>
              <a:t>It’s up to us to begin to challenge what that future state looks like and how to use the finances to be able to support that. </a:t>
            </a:r>
            <a:r>
              <a:rPr lang="en-US" sz="1100" dirty="0" smtClean="0"/>
              <a:t>Maybe I take on </a:t>
            </a:r>
            <a:r>
              <a:rPr lang="en-US" sz="1100" dirty="0"/>
              <a:t>a profession that is more time flexible, maybe </a:t>
            </a:r>
            <a:r>
              <a:rPr lang="en-US" sz="1100" dirty="0" smtClean="0"/>
              <a:t>I </a:t>
            </a:r>
            <a:r>
              <a:rPr lang="en-US" sz="1100" dirty="0"/>
              <a:t>pursue something I always wanted to.  </a:t>
            </a:r>
          </a:p>
          <a:p>
            <a:endParaRPr lang="en-US" sz="1100" dirty="0" smtClean="0"/>
          </a:p>
          <a:p>
            <a:r>
              <a:rPr lang="en-US" sz="1100" dirty="0" smtClean="0"/>
              <a:t>Creating </a:t>
            </a:r>
            <a:r>
              <a:rPr lang="en-US" sz="1100" dirty="0"/>
              <a:t>a strong social network </a:t>
            </a:r>
            <a:r>
              <a:rPr lang="en-US" sz="1100" dirty="0" smtClean="0"/>
              <a:t>involves sharing </a:t>
            </a:r>
            <a:r>
              <a:rPr lang="en-US" sz="1100" dirty="0"/>
              <a:t>experiences of other clients like them. </a:t>
            </a:r>
            <a:r>
              <a:rPr lang="en-US" sz="1100" dirty="0" smtClean="0"/>
              <a:t>What </a:t>
            </a:r>
            <a:r>
              <a:rPr lang="en-US" sz="1100" dirty="0"/>
              <a:t>are the things that have engaged </a:t>
            </a:r>
            <a:r>
              <a:rPr lang="en-US" sz="1100" dirty="0" smtClean="0"/>
              <a:t>your clients? What </a:t>
            </a:r>
            <a:r>
              <a:rPr lang="en-US" sz="1100" dirty="0"/>
              <a:t>would you recommend in terms of connecting </a:t>
            </a:r>
            <a:r>
              <a:rPr lang="en-US" sz="1100" dirty="0" smtClean="0"/>
              <a:t>them with others</a:t>
            </a:r>
            <a:r>
              <a:rPr lang="en-US" sz="1100" baseline="0" dirty="0" smtClean="0"/>
              <a:t> who have similar interests?</a:t>
            </a:r>
          </a:p>
          <a:p>
            <a:r>
              <a:rPr lang="en-US" sz="1100" baseline="0" dirty="0" smtClean="0"/>
              <a:t>Additionally,</a:t>
            </a:r>
            <a:r>
              <a:rPr lang="en-US" sz="1100" dirty="0" smtClean="0"/>
              <a:t> </a:t>
            </a:r>
            <a:r>
              <a:rPr lang="en-US" sz="1100" baseline="0" dirty="0" smtClean="0"/>
              <a:t>strong social networks have true health benefits (read “Potential health benefits” bullets).</a:t>
            </a:r>
          </a:p>
          <a:p>
            <a:endParaRPr lang="en-US" sz="1100" baseline="0" dirty="0" smtClean="0"/>
          </a:p>
          <a:p>
            <a:r>
              <a:rPr lang="en-US" sz="1100" baseline="0" dirty="0" smtClean="0"/>
              <a:t>And there are health risks related to isolation (read </a:t>
            </a:r>
            <a:r>
              <a:rPr lang="en-US" sz="1100" dirty="0" smtClean="0"/>
              <a:t>“Ri</a:t>
            </a:r>
            <a:r>
              <a:rPr lang="en-US" sz="1100" baseline="0" dirty="0" smtClean="0"/>
              <a:t>sk of isolation bullets”).</a:t>
            </a:r>
            <a:endParaRPr lang="en-US" sz="1100" dirty="0" smtClean="0"/>
          </a:p>
          <a:p>
            <a:r>
              <a:rPr lang="en-US" sz="1100" dirty="0" smtClean="0"/>
              <a:t> </a:t>
            </a:r>
            <a:endParaRPr lang="en-US" sz="1100" dirty="0"/>
          </a:p>
          <a:p>
            <a:r>
              <a:rPr lang="en-US" sz="1100" dirty="0" smtClean="0"/>
              <a:t> </a:t>
            </a:r>
            <a:endParaRPr lang="en-US" sz="1100" dirty="0"/>
          </a:p>
          <a:p>
            <a:pPr eaLnBrk="1" hangingPunct="1"/>
            <a:endParaRPr lang="en-US" sz="1100" dirty="0" smtClean="0">
              <a:ea typeface="ＭＳ Ｐゴシック" pitchFamily="34" charset="-128"/>
            </a:endParaRPr>
          </a:p>
        </p:txBody>
      </p:sp>
    </p:spTree>
    <p:extLst>
      <p:ext uri="{BB962C8B-B14F-4D97-AF65-F5344CB8AC3E}">
        <p14:creationId xmlns:p14="http://schemas.microsoft.com/office/powerpoint/2010/main" val="78772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26</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0" indent="0">
              <a:buFont typeface="Arial" pitchFamily="34" charset="0"/>
              <a:buNone/>
            </a:pPr>
            <a:r>
              <a:rPr lang="en-US" sz="1100" dirty="0" smtClean="0">
                <a:ea typeface="ＭＳ Ｐゴシック" pitchFamily="34" charset="-128"/>
              </a:rPr>
              <a:t>Here</a:t>
            </a:r>
            <a:r>
              <a:rPr lang="en-US" sz="1100" baseline="0" dirty="0" smtClean="0">
                <a:ea typeface="ＭＳ Ｐゴシック" pitchFamily="34" charset="-128"/>
              </a:rPr>
              <a:t> are some tips to share with clients about how to create a strong social network (read bullets).</a:t>
            </a:r>
            <a:endParaRPr lang="en-US" sz="1100" dirty="0" smtClean="0">
              <a:ea typeface="ＭＳ Ｐゴシック" pitchFamily="34" charset="-128"/>
            </a:endParaRPr>
          </a:p>
        </p:txBody>
      </p:sp>
    </p:spTree>
    <p:extLst>
      <p:ext uri="{BB962C8B-B14F-4D97-AF65-F5344CB8AC3E}">
        <p14:creationId xmlns:p14="http://schemas.microsoft.com/office/powerpoint/2010/main" val="2944378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27</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a:t>So let's </a:t>
            </a:r>
            <a:r>
              <a:rPr lang="en-US" sz="1100" dirty="0" smtClean="0"/>
              <a:t>round </a:t>
            </a:r>
            <a:r>
              <a:rPr lang="en-US" sz="1100" dirty="0"/>
              <a:t>out our pie chart here. </a:t>
            </a:r>
            <a:r>
              <a:rPr lang="en-US" sz="1100" dirty="0" smtClean="0"/>
              <a:t>You </a:t>
            </a:r>
            <a:r>
              <a:rPr lang="en-US" sz="1100" dirty="0"/>
              <a:t>may be wondering where healthcare is.  </a:t>
            </a:r>
            <a:endParaRPr lang="en-US" sz="1100" dirty="0" smtClean="0">
              <a:ea typeface="ＭＳ Ｐゴシック" pitchFamily="34" charset="-128"/>
            </a:endParaRPr>
          </a:p>
        </p:txBody>
      </p:sp>
    </p:spTree>
    <p:extLst>
      <p:ext uri="{BB962C8B-B14F-4D97-AF65-F5344CB8AC3E}">
        <p14:creationId xmlns:p14="http://schemas.microsoft.com/office/powerpoint/2010/main" val="2208526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28</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smtClean="0"/>
              <a:t>Healthcare is about 12% of out-of-pocket expenditures. The AgeLab</a:t>
            </a:r>
            <a:r>
              <a:rPr lang="en-US" sz="1100" baseline="0" dirty="0" smtClean="0"/>
              <a:t> </a:t>
            </a:r>
            <a:r>
              <a:rPr lang="en-US" sz="1100" dirty="0" smtClean="0"/>
              <a:t>researchers expect that category will grow over time</a:t>
            </a:r>
            <a:r>
              <a:rPr lang="en-US" sz="1100" baseline="0" dirty="0" smtClean="0"/>
              <a:t> </a:t>
            </a:r>
            <a:r>
              <a:rPr lang="en-US" sz="1100" dirty="0" smtClean="0"/>
              <a:t>because as new therapies, drugs, and devices are introduced, many of them aren’t going to be covered by your standard social insurance programs. They’ll have to be paid for with out-of-pocket resources.</a:t>
            </a:r>
            <a:endParaRPr lang="en-US" sz="1100" dirty="0" smtClean="0">
              <a:ea typeface="ＭＳ Ｐゴシック" pitchFamily="34" charset="-128"/>
            </a:endParaRPr>
          </a:p>
        </p:txBody>
      </p:sp>
    </p:spTree>
    <p:extLst>
      <p:ext uri="{BB962C8B-B14F-4D97-AF65-F5344CB8AC3E}">
        <p14:creationId xmlns:p14="http://schemas.microsoft.com/office/powerpoint/2010/main" val="1404515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29</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kern="1200" dirty="0" smtClean="0">
                <a:solidFill>
                  <a:schemeClr val="tx1"/>
                </a:solidFill>
                <a:effectLst/>
              </a:rPr>
              <a:t>The last the all-inclusive “other” category</a:t>
            </a:r>
            <a:r>
              <a:rPr lang="en-US" sz="1100" kern="1200" baseline="0" dirty="0" smtClean="0">
                <a:solidFill>
                  <a:schemeClr val="tx1"/>
                </a:solidFill>
                <a:effectLst/>
              </a:rPr>
              <a:t> </a:t>
            </a:r>
            <a:r>
              <a:rPr lang="en-US" sz="1100" kern="1200" dirty="0" smtClean="0">
                <a:solidFill>
                  <a:schemeClr val="tx1"/>
                </a:solidFill>
                <a:effectLst/>
              </a:rPr>
              <a:t>rounds out the last 14%. </a:t>
            </a:r>
            <a:endParaRPr lang="en-US" sz="1100" dirty="0" smtClean="0">
              <a:ea typeface="ＭＳ Ｐゴシック" pitchFamily="34" charset="-128"/>
            </a:endParaRPr>
          </a:p>
        </p:txBody>
      </p:sp>
    </p:spTree>
    <p:extLst>
      <p:ext uri="{BB962C8B-B14F-4D97-AF65-F5344CB8AC3E}">
        <p14:creationId xmlns:p14="http://schemas.microsoft.com/office/powerpoint/2010/main" val="427923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245A8D4-A068-4C68-BE03-CC1EC1505E3D}" type="slidenum">
              <a:rPr lang="en-US" smtClean="0">
                <a:ea typeface="ＭＳ Ｐゴシック" pitchFamily="34" charset="-128"/>
              </a:rPr>
              <a:pPr/>
              <a:t>3</a:t>
            </a:fld>
            <a:endParaRPr lang="en-US" dirty="0" smtClean="0">
              <a:ea typeface="ＭＳ Ｐゴシック" pitchFamily="34"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defTabSz="914088">
              <a:spcBef>
                <a:spcPts val="0"/>
              </a:spcBef>
              <a:spcAft>
                <a:spcPts val="600"/>
              </a:spcAft>
              <a:defRPr/>
            </a:pPr>
            <a:r>
              <a:rPr lang="en-US" sz="1100" dirty="0" smtClean="0"/>
              <a:t>Let’s discuss the traditional approaches to financial planning and some of the flaws in these approaches.</a:t>
            </a:r>
          </a:p>
          <a:p>
            <a:pPr defTabSz="914088">
              <a:spcBef>
                <a:spcPts val="0"/>
              </a:spcBef>
              <a:spcAft>
                <a:spcPts val="600"/>
              </a:spcAft>
              <a:defRPr/>
            </a:pPr>
            <a:r>
              <a:rPr lang="en-US" sz="1100" dirty="0" smtClean="0"/>
              <a:t>A lot of the tools that we’ve been taught to use are very analytical, unemotional and data-heavy. In addition to the tools we use, I’m going to assume that since you’re in the financial planning industry, many of you are rational, very organized in your thinking, and maybe a tad bit analytical. </a:t>
            </a:r>
          </a:p>
          <a:p>
            <a:pPr defTabSz="914088">
              <a:spcBef>
                <a:spcPts val="0"/>
              </a:spcBef>
              <a:spcAft>
                <a:spcPts val="600"/>
              </a:spcAft>
              <a:defRPr/>
            </a:pPr>
            <a:r>
              <a:rPr lang="en-US" sz="1100" dirty="0" smtClean="0"/>
              <a:t>The bad news is that this isn’t the mindset your clients have when making investment decisions. Instead, it’s emotion that puts money in motion—typically a triggering event or something that causes them to pause and reflect how they’re positioned or makes them wonder if there’s something they should be doing. </a:t>
            </a:r>
          </a:p>
          <a:p>
            <a:pPr defTabSz="914088">
              <a:spcBef>
                <a:spcPts val="0"/>
              </a:spcBef>
              <a:spcAft>
                <a:spcPts val="600"/>
              </a:spcAft>
              <a:defRPr/>
            </a:pPr>
            <a:r>
              <a:rPr lang="en-US" sz="1100" dirty="0" smtClean="0"/>
              <a:t>And while our analytical planning tools are a necessary part of the planning process, I believe framing our communications with clients when these tools </a:t>
            </a:r>
            <a:r>
              <a:rPr lang="en-US" sz="1100" dirty="0"/>
              <a:t>are employed </a:t>
            </a:r>
            <a:r>
              <a:rPr lang="en-US" sz="1100" dirty="0" smtClean="0"/>
              <a:t>is even more important.</a:t>
            </a:r>
          </a:p>
          <a:p>
            <a:pPr eaLnBrk="1" hangingPunct="1"/>
            <a:endParaRPr lang="en-US" sz="1100" dirty="0" smtClean="0">
              <a:ea typeface="ＭＳ Ｐゴシック" pitchFamily="34" charset="-128"/>
            </a:endParaRPr>
          </a:p>
        </p:txBody>
      </p:sp>
    </p:spTree>
    <p:extLst>
      <p:ext uri="{BB962C8B-B14F-4D97-AF65-F5344CB8AC3E}">
        <p14:creationId xmlns:p14="http://schemas.microsoft.com/office/powerpoint/2010/main" val="2944322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0268F71-BA9B-41B8-9045-6C43C3EFB6D9}" type="slidenum">
              <a:rPr lang="en-US" smtClean="0">
                <a:ea typeface="ＭＳ Ｐゴシック" pitchFamily="34" charset="-128"/>
              </a:rPr>
              <a:pPr/>
              <a:t>30</a:t>
            </a:fld>
            <a:endParaRPr lang="en-US" dirty="0" smtClean="0">
              <a:ea typeface="ＭＳ Ｐゴシック" pitchFamily="3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z="1100" kern="1200" dirty="0" smtClean="0">
                <a:solidFill>
                  <a:schemeClr val="tx1"/>
                </a:solidFill>
                <a:effectLst/>
              </a:rPr>
              <a:t>Let’s close by talking a bit about how this leads to a different type of planning process and the importance of positioning yourself the right way to move forward in the eyes of the AgeLab researchers. </a:t>
            </a:r>
            <a:endParaRPr lang="en-US" sz="1100" dirty="0" smtClean="0">
              <a:ea typeface="ＭＳ Ｐゴシック" pitchFamily="34" charset="-128"/>
            </a:endParaRPr>
          </a:p>
        </p:txBody>
      </p:sp>
    </p:spTree>
    <p:extLst>
      <p:ext uri="{BB962C8B-B14F-4D97-AF65-F5344CB8AC3E}">
        <p14:creationId xmlns:p14="http://schemas.microsoft.com/office/powerpoint/2010/main" val="1273441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644805E-79BE-4D94-BE86-0ABD738A627B}" type="slidenum">
              <a:rPr lang="en-US" smtClean="0">
                <a:ea typeface="ＭＳ Ｐゴシック" pitchFamily="34" charset="-128"/>
              </a:rPr>
              <a:pPr/>
              <a:t>31</a:t>
            </a:fld>
            <a:endParaRPr lang="en-US" dirty="0" smtClean="0">
              <a:ea typeface="ＭＳ Ｐゴシック"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100" kern="1200" dirty="0" smtClean="0">
                <a:solidFill>
                  <a:schemeClr val="tx1"/>
                </a:solidFill>
                <a:effectLst/>
              </a:rPr>
              <a:t>The planning process used to be solely about investments. </a:t>
            </a:r>
            <a:r>
              <a:rPr lang="en-US" sz="1100" i="1" kern="1200" dirty="0" smtClean="0">
                <a:solidFill>
                  <a:schemeClr val="tx1"/>
                </a:solidFill>
                <a:effectLst/>
              </a:rPr>
              <a:t>Mr. and Mrs. Client, I’ve got a terrific opportunity that I think is just right for you.  </a:t>
            </a:r>
          </a:p>
          <a:p>
            <a:r>
              <a:rPr lang="en-US" sz="1100" kern="1200" dirty="0" smtClean="0">
                <a:solidFill>
                  <a:schemeClr val="tx1"/>
                </a:solidFill>
                <a:effectLst/>
              </a:rPr>
              <a:t>Now your clients expect that you’ll be as much an expert in </a:t>
            </a:r>
            <a:r>
              <a:rPr lang="en-US" sz="1100" i="1" kern="1200" dirty="0" smtClean="0">
                <a:solidFill>
                  <a:schemeClr val="tx1"/>
                </a:solidFill>
                <a:effectLst/>
              </a:rPr>
              <a:t>them</a:t>
            </a:r>
            <a:r>
              <a:rPr lang="en-US" sz="1100" kern="1200" dirty="0" smtClean="0">
                <a:solidFill>
                  <a:schemeClr val="tx1"/>
                </a:solidFill>
                <a:effectLst/>
              </a:rPr>
              <a:t> as you are their investments. </a:t>
            </a:r>
          </a:p>
          <a:p>
            <a:r>
              <a:rPr lang="en-US" sz="1100" kern="1200" dirty="0" smtClean="0">
                <a:solidFill>
                  <a:schemeClr val="tx1"/>
                </a:solidFill>
                <a:effectLst/>
              </a:rPr>
              <a:t>Regardless of what strategy you use to manage money, or what your philosophy is, you need to understand that as a core competence that’s still crucially important. </a:t>
            </a:r>
          </a:p>
        </p:txBody>
      </p:sp>
    </p:spTree>
    <p:extLst>
      <p:ext uri="{BB962C8B-B14F-4D97-AF65-F5344CB8AC3E}">
        <p14:creationId xmlns:p14="http://schemas.microsoft.com/office/powerpoint/2010/main" val="1000284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644805E-79BE-4D94-BE86-0ABD738A627B}" type="slidenum">
              <a:rPr lang="en-US" smtClean="0">
                <a:ea typeface="ＭＳ Ｐゴシック" pitchFamily="34" charset="-128"/>
              </a:rPr>
              <a:pPr/>
              <a:t>32</a:t>
            </a:fld>
            <a:endParaRPr lang="en-US" dirty="0" smtClean="0">
              <a:ea typeface="ＭＳ Ｐゴシック"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100" dirty="0" smtClean="0"/>
              <a:t>I </a:t>
            </a:r>
            <a:r>
              <a:rPr lang="en-US" sz="1100" dirty="0"/>
              <a:t>just listed some things </a:t>
            </a:r>
            <a:r>
              <a:rPr lang="en-US" sz="1100" dirty="0" smtClean="0"/>
              <a:t>here: bucket strategy, the 4% rule, income replacement… Any </a:t>
            </a:r>
            <a:r>
              <a:rPr lang="en-US" sz="1100" dirty="0"/>
              <a:t>of the tools you </a:t>
            </a:r>
            <a:r>
              <a:rPr lang="en-US" sz="1100" dirty="0" smtClean="0"/>
              <a:t>use are crucially important, but </a:t>
            </a:r>
            <a:r>
              <a:rPr lang="en-US" sz="1100" dirty="0"/>
              <a:t>what’s just as important is </a:t>
            </a:r>
            <a:r>
              <a:rPr lang="en-US" sz="1100" dirty="0" smtClean="0"/>
              <a:t>“framing.”</a:t>
            </a:r>
            <a:endParaRPr lang="en-US" sz="1100" dirty="0"/>
          </a:p>
          <a:p>
            <a:endParaRPr lang="en-US" sz="1100" dirty="0" smtClean="0">
              <a:ea typeface="ＭＳ Ｐゴシック" pitchFamily="34" charset="-128"/>
            </a:endParaRPr>
          </a:p>
        </p:txBody>
      </p:sp>
    </p:spTree>
    <p:extLst>
      <p:ext uri="{BB962C8B-B14F-4D97-AF65-F5344CB8AC3E}">
        <p14:creationId xmlns:p14="http://schemas.microsoft.com/office/powerpoint/2010/main" val="803808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644805E-79BE-4D94-BE86-0ABD738A627B}" type="slidenum">
              <a:rPr lang="en-US" smtClean="0">
                <a:ea typeface="ＭＳ Ｐゴシック" pitchFamily="34" charset="-128"/>
              </a:rPr>
              <a:pPr/>
              <a:t>33</a:t>
            </a:fld>
            <a:endParaRPr lang="en-US" dirty="0" smtClean="0">
              <a:ea typeface="ＭＳ Ｐゴシック"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75360" y="4561226"/>
            <a:ext cx="5806439" cy="4320213"/>
          </a:xfrm>
          <a:noFill/>
          <a:ln/>
        </p:spPr>
        <p:txBody>
          <a:bodyPr/>
          <a:lstStyle/>
          <a:p>
            <a:pPr lvl="0"/>
            <a:r>
              <a:rPr lang="en-US" sz="1100" dirty="0">
                <a:solidFill>
                  <a:srgbClr val="000000"/>
                </a:solidFill>
              </a:rPr>
              <a:t>We’ve been trained very quantitatively, right? </a:t>
            </a:r>
            <a:r>
              <a:rPr lang="en-US" sz="1100" dirty="0" smtClean="0">
                <a:solidFill>
                  <a:srgbClr val="000000"/>
                </a:solidFill>
              </a:rPr>
              <a:t>On things </a:t>
            </a:r>
            <a:r>
              <a:rPr lang="en-US" sz="1100" dirty="0">
                <a:solidFill>
                  <a:srgbClr val="000000"/>
                </a:solidFill>
              </a:rPr>
              <a:t>like asset allocation, investment returns, </a:t>
            </a:r>
            <a:r>
              <a:rPr lang="en-US" sz="1100" dirty="0" smtClean="0">
                <a:solidFill>
                  <a:srgbClr val="000000"/>
                </a:solidFill>
              </a:rPr>
              <a:t>and so on. While that’s </a:t>
            </a:r>
            <a:r>
              <a:rPr lang="en-US" sz="1100" dirty="0">
                <a:solidFill>
                  <a:srgbClr val="000000"/>
                </a:solidFill>
              </a:rPr>
              <a:t>not wrong, </a:t>
            </a:r>
            <a:r>
              <a:rPr lang="en-US" sz="1100" dirty="0" smtClean="0">
                <a:solidFill>
                  <a:srgbClr val="000000"/>
                </a:solidFill>
              </a:rPr>
              <a:t>Dr</a:t>
            </a:r>
            <a:r>
              <a:rPr lang="en-US" sz="1100" dirty="0">
                <a:solidFill>
                  <a:srgbClr val="000000"/>
                </a:solidFill>
              </a:rPr>
              <a:t>. Joe Coughlin at MIT tells us it is incomplete. </a:t>
            </a:r>
          </a:p>
          <a:p>
            <a:pPr lvl="0"/>
            <a:r>
              <a:rPr lang="en-US" sz="1100" dirty="0">
                <a:solidFill>
                  <a:srgbClr val="000000"/>
                </a:solidFill>
              </a:rPr>
              <a:t>W</a:t>
            </a:r>
            <a:r>
              <a:rPr lang="en-US" sz="1100" dirty="0" smtClean="0">
                <a:solidFill>
                  <a:srgbClr val="000000"/>
                </a:solidFill>
              </a:rPr>
              <a:t>e </a:t>
            </a:r>
            <a:r>
              <a:rPr lang="en-US" sz="1100" dirty="0">
                <a:solidFill>
                  <a:srgbClr val="000000"/>
                </a:solidFill>
              </a:rPr>
              <a:t>need to start </a:t>
            </a:r>
            <a:r>
              <a:rPr lang="en-US" sz="1100" dirty="0" smtClean="0">
                <a:solidFill>
                  <a:srgbClr val="000000"/>
                </a:solidFill>
              </a:rPr>
              <a:t>synching this with </a:t>
            </a:r>
            <a:r>
              <a:rPr lang="en-US" sz="1100" dirty="0">
                <a:solidFill>
                  <a:srgbClr val="000000"/>
                </a:solidFill>
              </a:rPr>
              <a:t>the qualitative side. </a:t>
            </a:r>
            <a:r>
              <a:rPr lang="en-US" sz="1100" dirty="0" smtClean="0">
                <a:solidFill>
                  <a:srgbClr val="000000"/>
                </a:solidFill>
              </a:rPr>
              <a:t>What </a:t>
            </a:r>
            <a:r>
              <a:rPr lang="en-US" sz="1100" dirty="0">
                <a:solidFill>
                  <a:srgbClr val="000000"/>
                </a:solidFill>
              </a:rPr>
              <a:t>will we use that wealth to do? </a:t>
            </a:r>
            <a:r>
              <a:rPr lang="en-US" sz="1100" dirty="0" smtClean="0">
                <a:solidFill>
                  <a:srgbClr val="000000"/>
                </a:solidFill>
              </a:rPr>
              <a:t>I’ll share a </a:t>
            </a:r>
            <a:r>
              <a:rPr lang="en-US" sz="1100" dirty="0">
                <a:solidFill>
                  <a:srgbClr val="000000"/>
                </a:solidFill>
              </a:rPr>
              <a:t>story that we heard from some energy executives who worked with </a:t>
            </a:r>
            <a:r>
              <a:rPr lang="en-US" sz="1100" dirty="0" smtClean="0">
                <a:solidFill>
                  <a:srgbClr val="000000"/>
                </a:solidFill>
              </a:rPr>
              <a:t>MIT. They basically </a:t>
            </a:r>
            <a:r>
              <a:rPr lang="en-US" sz="1100" dirty="0">
                <a:solidFill>
                  <a:srgbClr val="000000"/>
                </a:solidFill>
              </a:rPr>
              <a:t>said, “We want </a:t>
            </a:r>
            <a:r>
              <a:rPr lang="en-US" sz="1100" dirty="0" smtClean="0">
                <a:solidFill>
                  <a:srgbClr val="000000"/>
                </a:solidFill>
              </a:rPr>
              <a:t>those of you in </a:t>
            </a:r>
            <a:r>
              <a:rPr lang="en-US" sz="1100" dirty="0">
                <a:solidFill>
                  <a:srgbClr val="000000"/>
                </a:solidFill>
              </a:rPr>
              <a:t>the financial services </a:t>
            </a:r>
            <a:r>
              <a:rPr lang="en-US" sz="1100" dirty="0" smtClean="0">
                <a:solidFill>
                  <a:srgbClr val="000000"/>
                </a:solidFill>
              </a:rPr>
              <a:t>area to </a:t>
            </a:r>
            <a:r>
              <a:rPr lang="en-US" sz="1100" dirty="0">
                <a:solidFill>
                  <a:srgbClr val="000000"/>
                </a:solidFill>
              </a:rPr>
              <a:t>think </a:t>
            </a:r>
            <a:r>
              <a:rPr lang="en-US" sz="1100" dirty="0" smtClean="0">
                <a:solidFill>
                  <a:srgbClr val="000000"/>
                </a:solidFill>
              </a:rPr>
              <a:t>about how </a:t>
            </a:r>
            <a:r>
              <a:rPr lang="en-US" sz="1100" dirty="0">
                <a:solidFill>
                  <a:srgbClr val="000000"/>
                </a:solidFill>
              </a:rPr>
              <a:t>we talk to our clients. </a:t>
            </a:r>
            <a:r>
              <a:rPr lang="en-US" sz="1100" dirty="0" smtClean="0">
                <a:solidFill>
                  <a:srgbClr val="000000"/>
                </a:solidFill>
              </a:rPr>
              <a:t>We </a:t>
            </a:r>
            <a:r>
              <a:rPr lang="en-US" sz="1100" dirty="0">
                <a:solidFill>
                  <a:srgbClr val="000000"/>
                </a:solidFill>
              </a:rPr>
              <a:t>don’t spend a lot of time talking about how electricity is generated, transmitted through the lines, the transistors and into your home</a:t>
            </a:r>
            <a:r>
              <a:rPr lang="en-US" sz="1100" dirty="0" smtClean="0">
                <a:solidFill>
                  <a:srgbClr val="000000"/>
                </a:solidFill>
              </a:rPr>
              <a:t>.”</a:t>
            </a:r>
            <a:endParaRPr lang="en-US" sz="1100" dirty="0">
              <a:solidFill>
                <a:srgbClr val="000000"/>
              </a:solidFill>
            </a:endParaRPr>
          </a:p>
          <a:p>
            <a:pPr lvl="0"/>
            <a:r>
              <a:rPr lang="en-US" sz="1100" dirty="0" smtClean="0">
                <a:solidFill>
                  <a:srgbClr val="000000"/>
                </a:solidFill>
              </a:rPr>
              <a:t>“Rather</a:t>
            </a:r>
            <a:r>
              <a:rPr lang="en-US" sz="1100" dirty="0">
                <a:solidFill>
                  <a:srgbClr val="000000"/>
                </a:solidFill>
              </a:rPr>
              <a:t>, we spend time talking about how we offer a free home energy audit to see where </a:t>
            </a:r>
            <a:r>
              <a:rPr lang="en-US" sz="1100" dirty="0" smtClean="0">
                <a:solidFill>
                  <a:srgbClr val="000000"/>
                </a:solidFill>
              </a:rPr>
              <a:t>you might </a:t>
            </a:r>
            <a:r>
              <a:rPr lang="en-US" sz="1100" dirty="0">
                <a:solidFill>
                  <a:srgbClr val="000000"/>
                </a:solidFill>
              </a:rPr>
              <a:t>not using </a:t>
            </a:r>
            <a:r>
              <a:rPr lang="en-US" sz="1100" dirty="0" smtClean="0">
                <a:solidFill>
                  <a:srgbClr val="000000"/>
                </a:solidFill>
              </a:rPr>
              <a:t>be energy </a:t>
            </a:r>
            <a:r>
              <a:rPr lang="en-US" sz="1100" dirty="0">
                <a:solidFill>
                  <a:srgbClr val="000000"/>
                </a:solidFill>
              </a:rPr>
              <a:t>as efficiently as you c</a:t>
            </a:r>
            <a:r>
              <a:rPr lang="en-US" sz="1100" dirty="0" smtClean="0">
                <a:solidFill>
                  <a:srgbClr val="000000"/>
                </a:solidFill>
              </a:rPr>
              <a:t>ould. </a:t>
            </a:r>
            <a:r>
              <a:rPr lang="en-US" sz="1100" dirty="0">
                <a:solidFill>
                  <a:srgbClr val="000000"/>
                </a:solidFill>
              </a:rPr>
              <a:t>In other words, we help clients find out where energy is leaking.”</a:t>
            </a:r>
          </a:p>
          <a:p>
            <a:pPr lvl="0"/>
            <a:r>
              <a:rPr lang="en-US" sz="1100" dirty="0">
                <a:solidFill>
                  <a:srgbClr val="000000"/>
                </a:solidFill>
              </a:rPr>
              <a:t>Perhaps that’s something that you could offer to your clients. </a:t>
            </a:r>
            <a:r>
              <a:rPr lang="en-US" sz="1100" dirty="0" smtClean="0">
                <a:solidFill>
                  <a:srgbClr val="000000"/>
                </a:solidFill>
              </a:rPr>
              <a:t>Where </a:t>
            </a:r>
            <a:r>
              <a:rPr lang="en-US" sz="1100" dirty="0">
                <a:solidFill>
                  <a:srgbClr val="000000"/>
                </a:solidFill>
              </a:rPr>
              <a:t>assets are leaking from their day-to-day </a:t>
            </a:r>
            <a:r>
              <a:rPr lang="en-US" sz="1100" dirty="0" smtClean="0">
                <a:solidFill>
                  <a:srgbClr val="000000"/>
                </a:solidFill>
              </a:rPr>
              <a:t>transactions; where </a:t>
            </a:r>
            <a:r>
              <a:rPr lang="en-US" sz="1100" dirty="0">
                <a:solidFill>
                  <a:srgbClr val="000000"/>
                </a:solidFill>
              </a:rPr>
              <a:t>might they be using it more </a:t>
            </a:r>
            <a:r>
              <a:rPr lang="en-US" sz="1100" dirty="0" smtClean="0">
                <a:solidFill>
                  <a:srgbClr val="000000"/>
                </a:solidFill>
              </a:rPr>
              <a:t>efficiently. Not only efficiently in </a:t>
            </a:r>
            <a:r>
              <a:rPr lang="en-US" sz="1100" dirty="0">
                <a:solidFill>
                  <a:srgbClr val="000000"/>
                </a:solidFill>
              </a:rPr>
              <a:t>terms of taxes and investment strategy, but does it link efficiently to what their goals and objectives </a:t>
            </a:r>
            <a:r>
              <a:rPr lang="en-US" sz="1100" dirty="0" smtClean="0">
                <a:solidFill>
                  <a:srgbClr val="000000"/>
                </a:solidFill>
              </a:rPr>
              <a:t>are, once </a:t>
            </a:r>
            <a:r>
              <a:rPr lang="en-US" sz="1100" dirty="0">
                <a:solidFill>
                  <a:srgbClr val="000000"/>
                </a:solidFill>
              </a:rPr>
              <a:t>we help establish and clarify what those </a:t>
            </a:r>
            <a:r>
              <a:rPr lang="en-US" sz="1100" dirty="0" smtClean="0">
                <a:solidFill>
                  <a:srgbClr val="000000"/>
                </a:solidFill>
              </a:rPr>
              <a:t>are</a:t>
            </a:r>
            <a:r>
              <a:rPr lang="en-US" sz="1100" dirty="0">
                <a:solidFill>
                  <a:srgbClr val="000000"/>
                </a:solidFill>
              </a:rPr>
              <a:t>?</a:t>
            </a:r>
          </a:p>
          <a:p>
            <a:pPr lvl="0"/>
            <a:r>
              <a:rPr lang="en-US" sz="1100" dirty="0">
                <a:solidFill>
                  <a:srgbClr val="000000"/>
                </a:solidFill>
              </a:rPr>
              <a:t>The energy executives also talk about </a:t>
            </a:r>
            <a:r>
              <a:rPr lang="en-US" sz="1100" dirty="0" smtClean="0">
                <a:solidFill>
                  <a:srgbClr val="000000"/>
                </a:solidFill>
              </a:rPr>
              <a:t>energy-wise deductions. Deductions </a:t>
            </a:r>
            <a:r>
              <a:rPr lang="en-US" sz="1100" dirty="0">
                <a:solidFill>
                  <a:srgbClr val="000000"/>
                </a:solidFill>
              </a:rPr>
              <a:t>for </a:t>
            </a:r>
            <a:r>
              <a:rPr lang="en-US" sz="1100" dirty="0" smtClean="0">
                <a:solidFill>
                  <a:srgbClr val="000000"/>
                </a:solidFill>
              </a:rPr>
              <a:t>energy-wise </a:t>
            </a:r>
            <a:r>
              <a:rPr lang="en-US" sz="1100" dirty="0">
                <a:solidFill>
                  <a:srgbClr val="000000"/>
                </a:solidFill>
              </a:rPr>
              <a:t>investments that their clients have made. I</a:t>
            </a:r>
            <a:r>
              <a:rPr lang="en-US" sz="1100" dirty="0" smtClean="0">
                <a:solidFill>
                  <a:srgbClr val="000000"/>
                </a:solidFill>
              </a:rPr>
              <a:t>n short, </a:t>
            </a:r>
            <a:r>
              <a:rPr lang="en-US" sz="1100" dirty="0">
                <a:solidFill>
                  <a:srgbClr val="000000"/>
                </a:solidFill>
              </a:rPr>
              <a:t>they're educating us, perhaps connecting us to resources. </a:t>
            </a:r>
            <a:r>
              <a:rPr lang="en-US" sz="1100" dirty="0" smtClean="0">
                <a:solidFill>
                  <a:srgbClr val="000000"/>
                </a:solidFill>
              </a:rPr>
              <a:t>Where </a:t>
            </a:r>
            <a:r>
              <a:rPr lang="en-US" sz="1100" dirty="0">
                <a:solidFill>
                  <a:srgbClr val="000000"/>
                </a:solidFill>
              </a:rPr>
              <a:t>can we find energy efficient appliances?</a:t>
            </a:r>
          </a:p>
          <a:p>
            <a:pPr lvl="0"/>
            <a:r>
              <a:rPr lang="en-US" sz="1100" dirty="0">
                <a:solidFill>
                  <a:srgbClr val="000000"/>
                </a:solidFill>
              </a:rPr>
              <a:t>T</a:t>
            </a:r>
            <a:r>
              <a:rPr lang="en-US" sz="1100" dirty="0" smtClean="0">
                <a:solidFill>
                  <a:srgbClr val="000000"/>
                </a:solidFill>
              </a:rPr>
              <a:t>hey're </a:t>
            </a:r>
            <a:r>
              <a:rPr lang="en-US" sz="1100" dirty="0">
                <a:solidFill>
                  <a:srgbClr val="000000"/>
                </a:solidFill>
              </a:rPr>
              <a:t>talking to us not just about how energy is generated and </a:t>
            </a:r>
            <a:r>
              <a:rPr lang="en-US" sz="1100" dirty="0" smtClean="0">
                <a:solidFill>
                  <a:srgbClr val="000000"/>
                </a:solidFill>
              </a:rPr>
              <a:t>transmitted, but more </a:t>
            </a:r>
            <a:r>
              <a:rPr lang="en-US" sz="1100" dirty="0">
                <a:solidFill>
                  <a:srgbClr val="000000"/>
                </a:solidFill>
              </a:rPr>
              <a:t>importantly they talk to their clients about how they intend to use it.  And that is the engaging part of the conversation for our clients.</a:t>
            </a:r>
            <a:endParaRPr lang="en-US" sz="1100" dirty="0" smtClean="0">
              <a:ea typeface="ＭＳ Ｐゴシック" pitchFamily="34" charset="-128"/>
            </a:endParaRPr>
          </a:p>
        </p:txBody>
      </p:sp>
    </p:spTree>
    <p:extLst>
      <p:ext uri="{BB962C8B-B14F-4D97-AF65-F5344CB8AC3E}">
        <p14:creationId xmlns:p14="http://schemas.microsoft.com/office/powerpoint/2010/main" val="264239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5C7746C-D54B-405D-AF0D-EB481BD80102}" type="slidenum">
              <a:rPr lang="en-US" smtClean="0">
                <a:ea typeface="ＭＳ Ｐゴシック" pitchFamily="34" charset="-128"/>
              </a:rPr>
              <a:pPr/>
              <a:t>34</a:t>
            </a:fld>
            <a:endParaRPr lang="en-US" dirty="0" smtClean="0">
              <a:ea typeface="ＭＳ Ｐゴシック"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100" dirty="0" smtClean="0">
                <a:ea typeface="ＭＳ Ｐゴシック" pitchFamily="34" charset="-128"/>
              </a:rPr>
              <a:t>To summarize, first we</a:t>
            </a:r>
            <a:r>
              <a:rPr lang="en-US" sz="1100" dirty="0">
                <a:ea typeface="ＭＳ Ｐゴシック" pitchFamily="34" charset="-128"/>
              </a:rPr>
              <a:t> </a:t>
            </a:r>
            <a:r>
              <a:rPr lang="en-US" sz="1100" dirty="0" smtClean="0">
                <a:ea typeface="ＭＳ Ｐゴシック" pitchFamily="34" charset="-128"/>
              </a:rPr>
              <a:t> discussed:</a:t>
            </a:r>
          </a:p>
          <a:p>
            <a:pPr marL="171450" indent="-171450" eaLnBrk="1" hangingPunct="1">
              <a:buFont typeface="Arial" panose="020B0604020202020204" pitchFamily="34" charset="0"/>
              <a:buChar char="•"/>
            </a:pPr>
            <a:r>
              <a:rPr lang="en-US" sz="1100" dirty="0" smtClean="0">
                <a:ea typeface="ＭＳ Ｐゴシック" pitchFamily="34" charset="-128"/>
              </a:rPr>
              <a:t>Traditional approaches and the consequences of the impersonal approach</a:t>
            </a:r>
          </a:p>
          <a:p>
            <a:pPr marL="171450" indent="-171450" eaLnBrk="1" hangingPunct="1">
              <a:buFont typeface="Arial" panose="020B0604020202020204" pitchFamily="34" charset="0"/>
              <a:buChar char="•"/>
            </a:pPr>
            <a:r>
              <a:rPr lang="en-US" sz="1100" dirty="0" smtClean="0">
                <a:ea typeface="ＭＳ Ｐゴシック" pitchFamily="34" charset="-128"/>
              </a:rPr>
              <a:t>Second, we discussed the three questions and they can be used to engage your clients in the planning process</a:t>
            </a:r>
          </a:p>
          <a:p>
            <a:pPr marL="171450" indent="-171450" eaLnBrk="1" hangingPunct="1">
              <a:buFont typeface="Arial" panose="020B0604020202020204" pitchFamily="34" charset="0"/>
              <a:buChar char="•"/>
            </a:pPr>
            <a:r>
              <a:rPr lang="en-US" sz="1100" dirty="0" smtClean="0">
                <a:ea typeface="ＭＳ Ｐゴシック" pitchFamily="34" charset="-128"/>
              </a:rPr>
              <a:t>And last, we discussed a different planning process where we change the sequence of the process by focusing on investors first then investments.</a:t>
            </a:r>
          </a:p>
        </p:txBody>
      </p:sp>
    </p:spTree>
    <p:extLst>
      <p:ext uri="{BB962C8B-B14F-4D97-AF65-F5344CB8AC3E}">
        <p14:creationId xmlns:p14="http://schemas.microsoft.com/office/powerpoint/2010/main" val="1252137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A974F5B-7420-4944-A648-B2638F86C6EA}" type="slidenum">
              <a:rPr lang="en-US" smtClean="0">
                <a:ea typeface="ＭＳ Ｐゴシック" pitchFamily="34" charset="-128"/>
              </a:rPr>
              <a:pPr/>
              <a:t>35</a:t>
            </a:fld>
            <a:endParaRPr lang="en-US" dirty="0" smtClean="0">
              <a:ea typeface="ＭＳ Ｐゴシック" pitchFamily="34"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100" dirty="0" smtClean="0"/>
              <a:t>Here’s a </a:t>
            </a:r>
            <a:r>
              <a:rPr lang="en-US" sz="1100" dirty="0"/>
              <a:t>quote from Dr. Joe Coughlin who runs the MIT AgeLab.  Joe says that </a:t>
            </a:r>
            <a:r>
              <a:rPr lang="en-US" sz="1100" dirty="0" smtClean="0"/>
              <a:t>“Effective </a:t>
            </a:r>
            <a:r>
              <a:rPr lang="en-US" sz="1100" dirty="0"/>
              <a:t>planning must include financial </a:t>
            </a:r>
            <a:r>
              <a:rPr lang="en-US" sz="1100" dirty="0" smtClean="0"/>
              <a:t>security, but </a:t>
            </a:r>
            <a:r>
              <a:rPr lang="en-US" sz="1100" dirty="0"/>
              <a:t>the new face of retirement planning has to go beyond money alone, and adopt an integrated and </a:t>
            </a:r>
            <a:r>
              <a:rPr lang="en-US" sz="1100" dirty="0" smtClean="0"/>
              <a:t>holistic </a:t>
            </a:r>
            <a:r>
              <a:rPr lang="en-US" sz="1100" dirty="0"/>
              <a:t>approach to </a:t>
            </a:r>
            <a:r>
              <a:rPr lang="en-US" sz="1100" dirty="0" smtClean="0"/>
              <a:t>prepare </a:t>
            </a:r>
            <a:r>
              <a:rPr lang="en-US" sz="1100" dirty="0"/>
              <a:t>people to live longer and well</a:t>
            </a:r>
            <a:r>
              <a:rPr lang="en-US" sz="1100" dirty="0" smtClean="0"/>
              <a:t>”.</a:t>
            </a:r>
          </a:p>
          <a:p>
            <a:r>
              <a:rPr lang="en-US" sz="1100" dirty="0" smtClean="0"/>
              <a:t>I’ll close </a:t>
            </a:r>
            <a:r>
              <a:rPr lang="en-US" sz="1100" dirty="0"/>
              <a:t>with </a:t>
            </a:r>
            <a:r>
              <a:rPr lang="en-US" sz="1100" dirty="0" smtClean="0"/>
              <a:t>another </a:t>
            </a:r>
            <a:r>
              <a:rPr lang="en-US" sz="1100" dirty="0"/>
              <a:t>quote from my favorite philosopher Yogi </a:t>
            </a:r>
            <a:r>
              <a:rPr lang="en-US" sz="1100" dirty="0" smtClean="0"/>
              <a:t>Berra, who said, “The future ain’t </a:t>
            </a:r>
            <a:r>
              <a:rPr lang="en-US" sz="1100" dirty="0"/>
              <a:t>what it use to </a:t>
            </a:r>
            <a:r>
              <a:rPr lang="en-US" sz="1100" dirty="0" smtClean="0"/>
              <a:t>be.” Think </a:t>
            </a:r>
            <a:r>
              <a:rPr lang="en-US" sz="1100" dirty="0"/>
              <a:t>about all the things that have changed in our industry over the past </a:t>
            </a:r>
            <a:r>
              <a:rPr lang="en-US" sz="1100" dirty="0" smtClean="0"/>
              <a:t>10 </a:t>
            </a:r>
            <a:r>
              <a:rPr lang="en-US" sz="1100" dirty="0"/>
              <a:t>or </a:t>
            </a:r>
            <a:r>
              <a:rPr lang="en-US" sz="1100" dirty="0" smtClean="0"/>
              <a:t>even 15 years, </a:t>
            </a:r>
            <a:r>
              <a:rPr lang="en-US" sz="1100" dirty="0"/>
              <a:t>from compensation models to investment choices to positioning ourselves as the advisor of choice. </a:t>
            </a:r>
            <a:r>
              <a:rPr lang="en-US" sz="1100" dirty="0" smtClean="0"/>
              <a:t>How </a:t>
            </a:r>
            <a:r>
              <a:rPr lang="en-US" sz="1100" dirty="0"/>
              <a:t>will it continue to </a:t>
            </a:r>
            <a:r>
              <a:rPr lang="en-US" sz="1100" dirty="0" smtClean="0"/>
              <a:t>evolve? </a:t>
            </a:r>
            <a:endParaRPr lang="en-US" sz="1100" dirty="0"/>
          </a:p>
          <a:p>
            <a:r>
              <a:rPr lang="en-US" sz="1100" dirty="0" smtClean="0"/>
              <a:t>One </a:t>
            </a:r>
            <a:r>
              <a:rPr lang="en-US" sz="1100" dirty="0"/>
              <a:t>of the things that we see </a:t>
            </a:r>
            <a:r>
              <a:rPr lang="en-US" sz="1100" dirty="0" smtClean="0"/>
              <a:t>today is that clients </a:t>
            </a:r>
            <a:r>
              <a:rPr lang="en-US" sz="1100" dirty="0"/>
              <a:t>are challenged with </a:t>
            </a:r>
            <a:r>
              <a:rPr lang="en-US" sz="1100" dirty="0" smtClean="0"/>
              <a:t>time; with </a:t>
            </a:r>
            <a:r>
              <a:rPr lang="en-US" sz="1100" dirty="0"/>
              <a:t>more complex problems from aging parents, children who are living at home longer than </a:t>
            </a:r>
            <a:r>
              <a:rPr lang="en-US" sz="1100" dirty="0" smtClean="0"/>
              <a:t>in </a:t>
            </a:r>
            <a:r>
              <a:rPr lang="en-US" sz="1100" dirty="0"/>
              <a:t>the past, and through the great expense of </a:t>
            </a:r>
            <a:r>
              <a:rPr lang="en-US" sz="1100" dirty="0" smtClean="0"/>
              <a:t>education.  </a:t>
            </a:r>
            <a:r>
              <a:rPr lang="en-US" sz="1100" dirty="0"/>
              <a:t>The volume, velocity, and complexity </a:t>
            </a:r>
            <a:r>
              <a:rPr lang="en-US" sz="1100" dirty="0" smtClean="0"/>
              <a:t>of life that is </a:t>
            </a:r>
            <a:r>
              <a:rPr lang="en-US" sz="1100" dirty="0"/>
              <a:t>coming at us </a:t>
            </a:r>
            <a:r>
              <a:rPr lang="en-US" sz="1100" dirty="0" smtClean="0"/>
              <a:t>has </a:t>
            </a:r>
            <a:r>
              <a:rPr lang="en-US" sz="1100" dirty="0"/>
              <a:t>increased greatly. W</a:t>
            </a:r>
            <a:r>
              <a:rPr lang="en-US" sz="1100" dirty="0" smtClean="0"/>
              <a:t>e </a:t>
            </a:r>
            <a:r>
              <a:rPr lang="en-US" sz="1100" dirty="0"/>
              <a:t>need an advisor who is going to be able to ride that out with us and become a trusted </a:t>
            </a:r>
            <a:r>
              <a:rPr lang="en-US" sz="1100" dirty="0" smtClean="0"/>
              <a:t>source—not </a:t>
            </a:r>
            <a:r>
              <a:rPr lang="en-US" sz="1100" dirty="0"/>
              <a:t>only of financial products and strategies, </a:t>
            </a:r>
            <a:r>
              <a:rPr lang="en-US" sz="1100" dirty="0" smtClean="0"/>
              <a:t>but—here’s </a:t>
            </a:r>
            <a:r>
              <a:rPr lang="en-US" sz="1100" dirty="0"/>
              <a:t>the </a:t>
            </a:r>
            <a:r>
              <a:rPr lang="en-US" sz="1100" dirty="0" smtClean="0"/>
              <a:t>key: you </a:t>
            </a:r>
            <a:r>
              <a:rPr lang="en-US" sz="1100" dirty="0"/>
              <a:t>need to be a trusted provider of ideas.</a:t>
            </a:r>
            <a:endParaRPr lang="en-US" sz="1100" dirty="0" smtClean="0">
              <a:ea typeface="ＭＳ Ｐゴシック" pitchFamily="34" charset="-128"/>
            </a:endParaRPr>
          </a:p>
        </p:txBody>
      </p:sp>
    </p:spTree>
    <p:extLst>
      <p:ext uri="{BB962C8B-B14F-4D97-AF65-F5344CB8AC3E}">
        <p14:creationId xmlns:p14="http://schemas.microsoft.com/office/powerpoint/2010/main" val="4223096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B566898-03EE-4946-B6D0-947714D64BF2}" type="slidenum">
              <a:rPr lang="en-US" smtClean="0">
                <a:ea typeface="ＭＳ Ｐゴシック" pitchFamily="34" charset="-128"/>
              </a:rPr>
              <a:pPr/>
              <a:t>36</a:t>
            </a:fld>
            <a:endParaRPr lang="en-US" dirty="0" smtClean="0">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z="1100" dirty="0" smtClean="0">
                <a:ea typeface="ＭＳ Ｐゴシック" pitchFamily="34" charset="-128"/>
              </a:rPr>
              <a:t>For next steps on how to implement these insights to your practice, I recommend :</a:t>
            </a:r>
          </a:p>
          <a:p>
            <a:pPr marL="171450" indent="-171450" eaLnBrk="1" hangingPunct="1">
              <a:buFont typeface="Arial" panose="020B0604020202020204" pitchFamily="34" charset="0"/>
              <a:buChar char="•"/>
            </a:pPr>
            <a:r>
              <a:rPr lang="en-US" sz="1100" dirty="0" smtClean="0">
                <a:ea typeface="ＭＳ Ｐゴシック" pitchFamily="34" charset="-128"/>
              </a:rPr>
              <a:t>First, consider hosting a “Quality of Life” client seminar. You advisor consultant can help you plan and implement this type of event.</a:t>
            </a:r>
          </a:p>
          <a:p>
            <a:pPr marL="171450" indent="-171450" eaLnBrk="1" hangingPunct="1">
              <a:buFont typeface="Arial" panose="020B0604020202020204" pitchFamily="34" charset="0"/>
              <a:buChar char="•"/>
            </a:pPr>
            <a:r>
              <a:rPr lang="en-US" sz="1100" dirty="0" smtClean="0">
                <a:ea typeface="ＭＳ Ｐゴシック" pitchFamily="34" charset="-128"/>
              </a:rPr>
              <a:t>Second, evaluate how you can integrate the three questions into your planning process.</a:t>
            </a:r>
          </a:p>
          <a:p>
            <a:pPr marL="171450" indent="-171450" eaLnBrk="1" hangingPunct="1">
              <a:buFont typeface="Arial" panose="020B0604020202020204" pitchFamily="34" charset="0"/>
              <a:buChar char="•"/>
            </a:pPr>
            <a:r>
              <a:rPr lang="en-US" sz="1100" dirty="0" smtClean="0">
                <a:ea typeface="ＭＳ Ｐゴシック" pitchFamily="34" charset="-128"/>
              </a:rPr>
              <a:t>Last, consider using the “Three Questions” client worksheet with three clients within the next week. </a:t>
            </a:r>
          </a:p>
          <a:p>
            <a:pPr eaLnBrk="1" hangingPunct="1"/>
            <a:r>
              <a:rPr lang="en-US" sz="1100" dirty="0" smtClean="0">
                <a:ea typeface="ＭＳ Ｐゴシック" pitchFamily="34" charset="-128"/>
              </a:rPr>
              <a:t>I’ll be available after this presentation to discuss questions you have about “The Quality of Life” or to schedule time to discuss this content one-on-one.</a:t>
            </a:r>
            <a:endParaRPr lang="en-US" sz="1100" dirty="0">
              <a:ea typeface="ＭＳ Ｐゴシック" pitchFamily="34" charset="-128"/>
            </a:endParaRPr>
          </a:p>
          <a:p>
            <a:pPr eaLnBrk="1" hangingPunct="1"/>
            <a:r>
              <a:rPr lang="en-US" sz="1100" dirty="0" smtClean="0">
                <a:ea typeface="ＭＳ Ｐゴシック" pitchFamily="34" charset="-128"/>
              </a:rPr>
              <a:t>Thanks again for your time.</a:t>
            </a:r>
            <a:endParaRPr lang="en-US" sz="1100" dirty="0">
              <a:ea typeface="ＭＳ Ｐゴシック" pitchFamily="34" charset="-128"/>
            </a:endParaRPr>
          </a:p>
        </p:txBody>
      </p:sp>
    </p:spTree>
    <p:extLst>
      <p:ext uri="{BB962C8B-B14F-4D97-AF65-F5344CB8AC3E}">
        <p14:creationId xmlns:p14="http://schemas.microsoft.com/office/powerpoint/2010/main" val="2917300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B566898-03EE-4946-B6D0-947714D64BF2}" type="slidenum">
              <a:rPr lang="en-US" smtClean="0">
                <a:solidFill>
                  <a:prstClr val="black"/>
                </a:solidFill>
              </a:rPr>
              <a:pPr/>
              <a:t>37</a:t>
            </a:fld>
            <a:endParaRPr lang="en-US" dirty="0"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63974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xfrm>
            <a:off x="838200" y="4800600"/>
            <a:ext cx="5638800" cy="4320213"/>
          </a:xfrm>
          <a:noFill/>
          <a:ln/>
        </p:spPr>
        <p:txBody>
          <a:bodyPr/>
          <a:lstStyle/>
          <a:p>
            <a:r>
              <a:rPr lang="en-US" sz="900" dirty="0" smtClean="0"/>
              <a:t>Here’s an original research study that we conducted with the MIT AgeLab. Researchers observed </a:t>
            </a:r>
            <a:r>
              <a:rPr lang="en-US" sz="900" dirty="0"/>
              <a:t>conversations in social media </a:t>
            </a:r>
            <a:r>
              <a:rPr lang="en-US" sz="900" dirty="0" smtClean="0"/>
              <a:t>channels, where people were talking specifically about financial planning, retirement, investing, choosing a financial advisor, etc. Word-cloud technology was used to </a:t>
            </a:r>
            <a:r>
              <a:rPr lang="en-US" sz="900" dirty="0"/>
              <a:t>visualize the </a:t>
            </a:r>
            <a:r>
              <a:rPr lang="en-US" sz="900" dirty="0" smtClean="0"/>
              <a:t>conversations: green </a:t>
            </a:r>
            <a:r>
              <a:rPr lang="en-US" sz="900" dirty="0"/>
              <a:t>words were used </a:t>
            </a:r>
            <a:r>
              <a:rPr lang="en-US" sz="900" dirty="0" smtClean="0"/>
              <a:t>in a positive context, red </a:t>
            </a:r>
            <a:r>
              <a:rPr lang="en-US" sz="900" dirty="0"/>
              <a:t>words were used </a:t>
            </a:r>
            <a:r>
              <a:rPr lang="en-US" sz="900" dirty="0" smtClean="0"/>
              <a:t>negatively, and if the researchers couldn’t ascertain whether a word was positive or negative, gray words were used. </a:t>
            </a:r>
            <a:r>
              <a:rPr lang="en-US" sz="900" dirty="0"/>
              <a:t>The size of the word </a:t>
            </a:r>
            <a:r>
              <a:rPr lang="en-US" sz="900" dirty="0" smtClean="0"/>
              <a:t>depicts its frequency.</a:t>
            </a:r>
          </a:p>
          <a:p>
            <a:r>
              <a:rPr lang="en-US" sz="900" dirty="0" smtClean="0"/>
              <a:t>First, we’ll look at the big red word “investment.” You’re </a:t>
            </a:r>
            <a:r>
              <a:rPr lang="en-US" sz="900" dirty="0"/>
              <a:t>probably </a:t>
            </a:r>
            <a:r>
              <a:rPr lang="en-US" sz="900" dirty="0" smtClean="0"/>
              <a:t>thinking, </a:t>
            </a:r>
            <a:r>
              <a:rPr lang="en-US" sz="900" i="1" dirty="0" smtClean="0"/>
              <a:t>it </a:t>
            </a:r>
            <a:r>
              <a:rPr lang="en-US" sz="900" i="1" dirty="0"/>
              <a:t>doesn’t take a rocket </a:t>
            </a:r>
            <a:r>
              <a:rPr lang="en-US" sz="900" i="1" dirty="0" smtClean="0"/>
              <a:t>scientist to understand that was the worst economic </a:t>
            </a:r>
            <a:r>
              <a:rPr lang="en-US" sz="900" i="1" dirty="0"/>
              <a:t>environment that people ever lived through. </a:t>
            </a:r>
            <a:r>
              <a:rPr lang="en-US" sz="900" dirty="0" smtClean="0"/>
              <a:t>But even back then, </a:t>
            </a:r>
            <a:r>
              <a:rPr lang="en-US" sz="900" dirty="0"/>
              <a:t>MIT began to caution us that it wasn’t solely about investment results</a:t>
            </a:r>
            <a:r>
              <a:rPr lang="en-US" sz="900" dirty="0" smtClean="0"/>
              <a:t>. </a:t>
            </a:r>
            <a:r>
              <a:rPr lang="en-US" sz="900" dirty="0"/>
              <a:t>In </a:t>
            </a:r>
            <a:r>
              <a:rPr lang="en-US" sz="900" dirty="0" smtClean="0"/>
              <a:t>fact, it </a:t>
            </a:r>
            <a:r>
              <a:rPr lang="en-US" sz="900" dirty="0"/>
              <a:t>was becoming more and more difficult to discern one advisor from the other </a:t>
            </a:r>
            <a:r>
              <a:rPr lang="en-US" sz="900" dirty="0" smtClean="0"/>
              <a:t>based on </a:t>
            </a:r>
            <a:r>
              <a:rPr lang="en-US" sz="900" dirty="0"/>
              <a:t>investment </a:t>
            </a:r>
            <a:r>
              <a:rPr lang="en-US" sz="900" dirty="0" smtClean="0"/>
              <a:t>results. Because of that, and </a:t>
            </a:r>
            <a:r>
              <a:rPr lang="en-US" sz="900" dirty="0"/>
              <a:t>investment became </a:t>
            </a:r>
            <a:r>
              <a:rPr lang="en-US" sz="900" dirty="0" smtClean="0"/>
              <a:t>commoditized. </a:t>
            </a:r>
            <a:r>
              <a:rPr lang="en-US" sz="900" dirty="0"/>
              <a:t>Now </a:t>
            </a:r>
            <a:r>
              <a:rPr lang="en-US" sz="900" dirty="0" smtClean="0"/>
              <a:t>in saying commoditized, I don’t mean that they’re not important—they are. </a:t>
            </a:r>
            <a:r>
              <a:rPr lang="en-US" sz="900" dirty="0"/>
              <a:t>B</a:t>
            </a:r>
            <a:r>
              <a:rPr lang="en-US" sz="900" dirty="0" smtClean="0"/>
              <a:t>ut </a:t>
            </a:r>
            <a:r>
              <a:rPr lang="en-US" sz="900" dirty="0"/>
              <a:t>are they a </a:t>
            </a:r>
            <a:r>
              <a:rPr lang="en-US" sz="900" dirty="0" smtClean="0"/>
              <a:t>differentiator? MIT told us that if </a:t>
            </a:r>
            <a:r>
              <a:rPr lang="en-US" sz="900" dirty="0"/>
              <a:t>your value proposition was based </a:t>
            </a:r>
            <a:r>
              <a:rPr lang="en-US" sz="900" dirty="0" smtClean="0"/>
              <a:t>solely on </a:t>
            </a:r>
            <a:r>
              <a:rPr lang="en-US" sz="900" dirty="0"/>
              <a:t>your ability to </a:t>
            </a:r>
            <a:r>
              <a:rPr lang="en-US" sz="900" dirty="0" smtClean="0"/>
              <a:t>out-earn benchmarks or indices, chances </a:t>
            </a:r>
            <a:r>
              <a:rPr lang="en-US" sz="900" dirty="0"/>
              <a:t>are </a:t>
            </a:r>
            <a:r>
              <a:rPr lang="en-US" sz="900" dirty="0" smtClean="0"/>
              <a:t>they’d </a:t>
            </a:r>
            <a:r>
              <a:rPr lang="en-US" sz="900" dirty="0"/>
              <a:t>have a pretty tough time </a:t>
            </a:r>
            <a:r>
              <a:rPr lang="en-US" sz="900" dirty="0" smtClean="0"/>
              <a:t>distinguishing you from the advisor down the street.</a:t>
            </a:r>
          </a:p>
          <a:p>
            <a:r>
              <a:rPr lang="en-US" sz="900" dirty="0" smtClean="0"/>
              <a:t>Dr</a:t>
            </a:r>
            <a:r>
              <a:rPr lang="en-US" sz="900" dirty="0"/>
              <a:t>. Joe </a:t>
            </a:r>
            <a:r>
              <a:rPr lang="en-US" sz="900" dirty="0" smtClean="0"/>
              <a:t>Coughlin, the director of the MIT AgeLab says </a:t>
            </a:r>
            <a:r>
              <a:rPr lang="en-US" sz="900" dirty="0"/>
              <a:t>that our </a:t>
            </a:r>
            <a:r>
              <a:rPr lang="en-US" sz="900" dirty="0" smtClean="0"/>
              <a:t>job, in </a:t>
            </a:r>
            <a:r>
              <a:rPr lang="en-US" sz="900" dirty="0"/>
              <a:t>any </a:t>
            </a:r>
            <a:r>
              <a:rPr lang="en-US" sz="900" dirty="0" smtClean="0"/>
              <a:t>consumer-facing </a:t>
            </a:r>
            <a:r>
              <a:rPr lang="en-US" sz="900" dirty="0"/>
              <a:t>business, is to </a:t>
            </a:r>
            <a:r>
              <a:rPr lang="en-US" sz="900" dirty="0" smtClean="0"/>
              <a:t>“excite </a:t>
            </a:r>
            <a:r>
              <a:rPr lang="en-US" sz="900" dirty="0"/>
              <a:t>and </a:t>
            </a:r>
            <a:r>
              <a:rPr lang="en-US" sz="900" dirty="0" smtClean="0"/>
              <a:t>delight” </a:t>
            </a:r>
            <a:r>
              <a:rPr lang="en-US" sz="900" dirty="0"/>
              <a:t>our clients.  I</a:t>
            </a:r>
            <a:r>
              <a:rPr lang="en-US" sz="900" dirty="0" smtClean="0"/>
              <a:t>t’s </a:t>
            </a:r>
            <a:r>
              <a:rPr lang="en-US" sz="900" dirty="0"/>
              <a:t>very hard </a:t>
            </a:r>
            <a:r>
              <a:rPr lang="en-US" sz="900" dirty="0" smtClean="0"/>
              <a:t>to do that in </a:t>
            </a:r>
            <a:r>
              <a:rPr lang="en-US" sz="900" dirty="0"/>
              <a:t>an area of expected competency. </a:t>
            </a:r>
            <a:r>
              <a:rPr lang="en-US" sz="900" dirty="0" smtClean="0"/>
              <a:t>But if </a:t>
            </a:r>
            <a:r>
              <a:rPr lang="en-US" sz="900" dirty="0"/>
              <a:t>you </a:t>
            </a:r>
            <a:r>
              <a:rPr lang="en-US" sz="900" dirty="0" smtClean="0"/>
              <a:t>don’t, you're </a:t>
            </a:r>
            <a:r>
              <a:rPr lang="en-US" sz="900" dirty="0"/>
              <a:t>going to </a:t>
            </a:r>
            <a:r>
              <a:rPr lang="en-US" sz="900" dirty="0" smtClean="0"/>
              <a:t>have difficulty retaining </a:t>
            </a:r>
            <a:r>
              <a:rPr lang="en-US" sz="900" dirty="0"/>
              <a:t>that </a:t>
            </a:r>
            <a:r>
              <a:rPr lang="en-US" sz="900" dirty="0" smtClean="0"/>
              <a:t>client over time. The main crux with the word </a:t>
            </a:r>
            <a:r>
              <a:rPr lang="en-US" sz="900" dirty="0"/>
              <a:t>“investment” is to think about commoditization and the difficulty in differentiating ourselves versus anyone else in the business based on </a:t>
            </a:r>
            <a:r>
              <a:rPr lang="en-US" sz="900" dirty="0" smtClean="0"/>
              <a:t>that. </a:t>
            </a:r>
            <a:endParaRPr lang="en-US" sz="900" dirty="0"/>
          </a:p>
          <a:p>
            <a:r>
              <a:rPr lang="en-US" sz="900" dirty="0" smtClean="0"/>
              <a:t>In the second word cloud, you might not see the word “retire” if it wasn’t circled. “Retire</a:t>
            </a:r>
            <a:r>
              <a:rPr lang="en-US" sz="900" dirty="0"/>
              <a:t>” is disappearing from the American </a:t>
            </a:r>
            <a:r>
              <a:rPr lang="en-US" sz="900" dirty="0" smtClean="0"/>
              <a:t>dialogue. While it’s </a:t>
            </a:r>
            <a:r>
              <a:rPr lang="en-US" sz="900" dirty="0"/>
              <a:t>true </a:t>
            </a:r>
            <a:r>
              <a:rPr lang="en-US" sz="900" dirty="0" smtClean="0"/>
              <a:t>that many </a:t>
            </a:r>
            <a:r>
              <a:rPr lang="en-US" sz="900" dirty="0"/>
              <a:t>feel they may not have enough money to retire, </a:t>
            </a:r>
            <a:r>
              <a:rPr lang="en-US" sz="900" dirty="0" smtClean="0"/>
              <a:t>others </a:t>
            </a:r>
            <a:r>
              <a:rPr lang="en-US" sz="900" dirty="0"/>
              <a:t>regard </a:t>
            </a:r>
            <a:r>
              <a:rPr lang="en-US" sz="900" dirty="0" smtClean="0"/>
              <a:t>work and career </a:t>
            </a:r>
            <a:r>
              <a:rPr lang="en-US" sz="900" dirty="0"/>
              <a:t>as </a:t>
            </a:r>
            <a:r>
              <a:rPr lang="en-US" sz="900" dirty="0" smtClean="0"/>
              <a:t>an important </a:t>
            </a:r>
            <a:r>
              <a:rPr lang="en-US" sz="900" dirty="0"/>
              <a:t>part of their identity </a:t>
            </a:r>
            <a:r>
              <a:rPr lang="en-US" sz="900" dirty="0" smtClean="0"/>
              <a:t>and/or social </a:t>
            </a:r>
            <a:r>
              <a:rPr lang="en-US" sz="900" dirty="0"/>
              <a:t>network. </a:t>
            </a:r>
            <a:endParaRPr lang="en-US" sz="900" dirty="0" smtClean="0"/>
          </a:p>
          <a:p>
            <a:r>
              <a:rPr lang="en-US" sz="900" dirty="0" smtClean="0"/>
              <a:t>The </a:t>
            </a:r>
            <a:r>
              <a:rPr lang="en-US" sz="900" dirty="0"/>
              <a:t>last word that I want to point </a:t>
            </a:r>
            <a:r>
              <a:rPr lang="en-US" sz="900" dirty="0" smtClean="0"/>
              <a:t>out is “plan” (meaning the noun, </a:t>
            </a:r>
            <a:r>
              <a:rPr lang="en-US" sz="900" dirty="0"/>
              <a:t>like a </a:t>
            </a:r>
            <a:r>
              <a:rPr lang="en-US" sz="900" dirty="0" smtClean="0"/>
              <a:t>“financial plan”—</a:t>
            </a:r>
            <a:r>
              <a:rPr lang="en-US" sz="900" dirty="0"/>
              <a:t>not the </a:t>
            </a:r>
            <a:r>
              <a:rPr lang="en-US" sz="900" dirty="0" smtClean="0"/>
              <a:t>verb. Between 2006 and 2008, when </a:t>
            </a:r>
            <a:r>
              <a:rPr lang="en-US" sz="900" dirty="0"/>
              <a:t>markets were returning </a:t>
            </a:r>
            <a:r>
              <a:rPr lang="en-US" sz="900" dirty="0" smtClean="0"/>
              <a:t>15% year-over-year,</a:t>
            </a:r>
            <a:r>
              <a:rPr lang="en-US" sz="900" dirty="0"/>
              <a:t> </a:t>
            </a:r>
            <a:r>
              <a:rPr lang="en-US" sz="900" dirty="0" smtClean="0"/>
              <a:t>people </a:t>
            </a:r>
            <a:r>
              <a:rPr lang="en-US" sz="900" dirty="0"/>
              <a:t>loved </a:t>
            </a:r>
            <a:r>
              <a:rPr lang="en-US" sz="900" dirty="0" smtClean="0"/>
              <a:t>plans—everything in </a:t>
            </a:r>
            <a:r>
              <a:rPr lang="en-US" sz="900" dirty="0"/>
              <a:t>them was coming true. </a:t>
            </a:r>
            <a:r>
              <a:rPr lang="en-US" sz="900" dirty="0" smtClean="0"/>
              <a:t>But as </a:t>
            </a:r>
            <a:r>
              <a:rPr lang="en-US" sz="900" dirty="0"/>
              <a:t>soon as volatility </a:t>
            </a:r>
            <a:r>
              <a:rPr lang="en-US" sz="900" dirty="0" smtClean="0"/>
              <a:t>set in from 2008 </a:t>
            </a:r>
            <a:r>
              <a:rPr lang="en-US" sz="900" dirty="0"/>
              <a:t>to 2010, </a:t>
            </a:r>
            <a:r>
              <a:rPr lang="en-US" sz="900" dirty="0" smtClean="0"/>
              <a:t>people wondered if the plan they </a:t>
            </a:r>
            <a:r>
              <a:rPr lang="en-US" sz="900" dirty="0"/>
              <a:t>spent so much time developing </a:t>
            </a:r>
            <a:r>
              <a:rPr lang="en-US" sz="900" dirty="0" smtClean="0"/>
              <a:t>with their advisor was worth it. So, the word </a:t>
            </a:r>
            <a:r>
              <a:rPr lang="en-US" sz="900" dirty="0"/>
              <a:t>“plan” became a little less prominent and </a:t>
            </a:r>
            <a:r>
              <a:rPr lang="en-US" sz="900" dirty="0" smtClean="0"/>
              <a:t>more </a:t>
            </a:r>
            <a:r>
              <a:rPr lang="en-US" sz="900" dirty="0"/>
              <a:t>neutral. </a:t>
            </a:r>
          </a:p>
          <a:p>
            <a:r>
              <a:rPr lang="en-US" sz="900" dirty="0" smtClean="0"/>
              <a:t>Now </a:t>
            </a:r>
            <a:r>
              <a:rPr lang="en-US" sz="900" dirty="0"/>
              <a:t>I’m going to flip to the next slide and we're going to talk about our latest cut of data as I mentioned through 2012.</a:t>
            </a:r>
          </a:p>
          <a:p>
            <a:endParaRPr lang="en-US" sz="800" dirty="0"/>
          </a:p>
          <a:p>
            <a:endParaRPr lang="en-US" sz="800" dirty="0" smtClean="0"/>
          </a:p>
        </p:txBody>
      </p:sp>
    </p:spTree>
    <p:extLst>
      <p:ext uri="{BB962C8B-B14F-4D97-AF65-F5344CB8AC3E}">
        <p14:creationId xmlns:p14="http://schemas.microsoft.com/office/powerpoint/2010/main" val="70038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xfrm>
            <a:off x="609600" y="4561227"/>
            <a:ext cx="6096000" cy="4201774"/>
          </a:xfrm>
          <a:noFill/>
          <a:ln/>
        </p:spPr>
        <p:txBody>
          <a:bodyPr/>
          <a:lstStyle/>
          <a:p>
            <a:r>
              <a:rPr lang="en-US" sz="800" dirty="0"/>
              <a:t>You may notice some changes here but I want to revisit a couple of the terms we just </a:t>
            </a:r>
            <a:r>
              <a:rPr lang="en-US" sz="800" dirty="0" smtClean="0"/>
              <a:t>discussed.  </a:t>
            </a:r>
            <a:r>
              <a:rPr lang="en-US" sz="800" dirty="0"/>
              <a:t>Can you find the word </a:t>
            </a:r>
            <a:r>
              <a:rPr lang="en-US" sz="800" dirty="0" smtClean="0"/>
              <a:t>“investment” </a:t>
            </a:r>
            <a:r>
              <a:rPr lang="en-US" sz="800" dirty="0"/>
              <a:t>on the screen?  </a:t>
            </a:r>
            <a:r>
              <a:rPr lang="en-US" sz="800" dirty="0" smtClean="0"/>
              <a:t>It’s there, but you’re </a:t>
            </a:r>
            <a:r>
              <a:rPr lang="en-US" sz="800" dirty="0"/>
              <a:t>going to have to hunt for </a:t>
            </a:r>
            <a:r>
              <a:rPr lang="en-US" sz="800" dirty="0" smtClean="0"/>
              <a:t>it.  </a:t>
            </a:r>
            <a:r>
              <a:rPr lang="en-US" sz="800" dirty="0"/>
              <a:t>It begins above the </a:t>
            </a:r>
            <a:r>
              <a:rPr lang="en-US" sz="800" dirty="0" smtClean="0"/>
              <a:t>“n” </a:t>
            </a:r>
            <a:r>
              <a:rPr lang="en-US" sz="800" dirty="0"/>
              <a:t>in the word money and it ends </a:t>
            </a:r>
            <a:r>
              <a:rPr lang="en-US" sz="800" dirty="0" smtClean="0"/>
              <a:t>above the </a:t>
            </a:r>
            <a:r>
              <a:rPr lang="en-US" sz="800" dirty="0"/>
              <a:t>word </a:t>
            </a:r>
            <a:r>
              <a:rPr lang="en-US" sz="800" dirty="0" smtClean="0"/>
              <a:t>“why.”  </a:t>
            </a:r>
            <a:r>
              <a:rPr lang="en-US" sz="800" dirty="0"/>
              <a:t>It </a:t>
            </a:r>
            <a:r>
              <a:rPr lang="en-US" sz="800" dirty="0" smtClean="0"/>
              <a:t>sort of looks </a:t>
            </a:r>
            <a:r>
              <a:rPr lang="en-US" sz="800" dirty="0"/>
              <a:t>like a blemish. </a:t>
            </a:r>
            <a:r>
              <a:rPr lang="en-US" sz="800" dirty="0" smtClean="0"/>
              <a:t>And </a:t>
            </a:r>
            <a:r>
              <a:rPr lang="en-US" sz="800" dirty="0"/>
              <a:t>it’s </a:t>
            </a:r>
            <a:r>
              <a:rPr lang="en-US" sz="800" dirty="0" smtClean="0"/>
              <a:t>grey, </a:t>
            </a:r>
            <a:r>
              <a:rPr lang="en-US" sz="800" dirty="0"/>
              <a:t>or </a:t>
            </a:r>
            <a:r>
              <a:rPr lang="en-US" sz="800" dirty="0" smtClean="0"/>
              <a:t>neutral, </a:t>
            </a:r>
            <a:r>
              <a:rPr lang="en-US" sz="800" dirty="0"/>
              <a:t>in context. </a:t>
            </a:r>
            <a:r>
              <a:rPr lang="en-US" sz="800" dirty="0" smtClean="0"/>
              <a:t>The MIT AgeLab researchers said it </a:t>
            </a:r>
            <a:r>
              <a:rPr lang="en-US" sz="800" dirty="0"/>
              <a:t>really is due to the continued commoditization and difficulty in discerning the </a:t>
            </a:r>
            <a:r>
              <a:rPr lang="en-US" sz="800" dirty="0" smtClean="0"/>
              <a:t>difference among investment </a:t>
            </a:r>
            <a:r>
              <a:rPr lang="en-US" sz="800" dirty="0"/>
              <a:t>results.  </a:t>
            </a:r>
          </a:p>
          <a:p>
            <a:r>
              <a:rPr lang="en-US" sz="800" dirty="0" smtClean="0"/>
              <a:t>How </a:t>
            </a:r>
            <a:r>
              <a:rPr lang="en-US" sz="800" dirty="0"/>
              <a:t>about the word </a:t>
            </a:r>
            <a:r>
              <a:rPr lang="en-US" sz="800" dirty="0" smtClean="0"/>
              <a:t>“retire?” Don’t waste </a:t>
            </a:r>
            <a:r>
              <a:rPr lang="en-US" sz="800" dirty="0"/>
              <a:t>too much eyesight on this one because it wasn’t statistically significant in this survey.  In fact, one of the things I think you will find interesting is that as people begin to approach age 62, 65, 67; they actually begin to use the </a:t>
            </a:r>
            <a:r>
              <a:rPr lang="en-US" sz="800" dirty="0" smtClean="0"/>
              <a:t>word “retire” </a:t>
            </a:r>
            <a:r>
              <a:rPr lang="en-US" sz="800" dirty="0"/>
              <a:t>less and less. </a:t>
            </a:r>
            <a:r>
              <a:rPr lang="en-US" sz="800" dirty="0" smtClean="0"/>
              <a:t>So </a:t>
            </a:r>
            <a:r>
              <a:rPr lang="en-US" sz="800" dirty="0"/>
              <a:t>retirement is pretty popular notion to people in their 30s and </a:t>
            </a:r>
            <a:r>
              <a:rPr lang="en-US" sz="800" dirty="0" smtClean="0"/>
              <a:t>40s, </a:t>
            </a:r>
            <a:r>
              <a:rPr lang="en-US" sz="800" dirty="0"/>
              <a:t>but as we begin to approach </a:t>
            </a:r>
            <a:r>
              <a:rPr lang="en-US" sz="800" dirty="0" smtClean="0"/>
              <a:t>our mid-60s we really start thinking </a:t>
            </a:r>
            <a:r>
              <a:rPr lang="en-US" sz="800" dirty="0"/>
              <a:t>about what’s going to fill that time</a:t>
            </a:r>
            <a:r>
              <a:rPr lang="en-US" sz="800" dirty="0" smtClean="0"/>
              <a:t>. It’s especially concerning for </a:t>
            </a:r>
            <a:r>
              <a:rPr lang="en-US" sz="800" dirty="0"/>
              <a:t>many. </a:t>
            </a:r>
            <a:endParaRPr lang="en-US" sz="800" dirty="0" smtClean="0"/>
          </a:p>
          <a:p>
            <a:r>
              <a:rPr lang="en-US" sz="800" dirty="0" smtClean="0"/>
              <a:t>Let's </a:t>
            </a:r>
            <a:r>
              <a:rPr lang="en-US" sz="800" dirty="0"/>
              <a:t>talk about some of the terms that </a:t>
            </a:r>
            <a:r>
              <a:rPr lang="en-US" sz="800" dirty="0" smtClean="0"/>
              <a:t>changed. See </a:t>
            </a:r>
            <a:r>
              <a:rPr lang="en-US" sz="800" dirty="0"/>
              <a:t>the great big word </a:t>
            </a:r>
            <a:r>
              <a:rPr lang="en-US" sz="800" dirty="0" smtClean="0"/>
              <a:t>“manage?” </a:t>
            </a:r>
            <a:r>
              <a:rPr lang="en-US" sz="800" dirty="0"/>
              <a:t>It’s very prominent and </a:t>
            </a:r>
            <a:r>
              <a:rPr lang="en-US" sz="800" dirty="0" smtClean="0"/>
              <a:t>positive. This isn’t saying, “Manage </a:t>
            </a:r>
            <a:r>
              <a:rPr lang="en-US" sz="800" dirty="0"/>
              <a:t>all my </a:t>
            </a:r>
            <a:r>
              <a:rPr lang="en-US" sz="800" dirty="0" smtClean="0"/>
              <a:t>assets.” </a:t>
            </a:r>
            <a:r>
              <a:rPr lang="en-US" sz="800" dirty="0"/>
              <a:t>T</a:t>
            </a:r>
            <a:r>
              <a:rPr lang="en-US" sz="800" dirty="0" smtClean="0"/>
              <a:t>he </a:t>
            </a:r>
            <a:r>
              <a:rPr lang="en-US" sz="800" dirty="0"/>
              <a:t>connotation </a:t>
            </a:r>
            <a:r>
              <a:rPr lang="en-US" sz="800" dirty="0" smtClean="0"/>
              <a:t>is, “What </a:t>
            </a:r>
            <a:r>
              <a:rPr lang="en-US" sz="800" dirty="0"/>
              <a:t>do I want in a financial advisor</a:t>
            </a:r>
            <a:r>
              <a:rPr lang="en-US" sz="800" dirty="0" smtClean="0"/>
              <a:t>? </a:t>
            </a:r>
            <a:r>
              <a:rPr lang="en-US" sz="800" dirty="0"/>
              <a:t>I just want someone to help me </a:t>
            </a:r>
            <a:r>
              <a:rPr lang="en-US" sz="800" i="1" dirty="0" smtClean="0"/>
              <a:t>manage</a:t>
            </a:r>
            <a:r>
              <a:rPr lang="en-US" sz="800" dirty="0" smtClean="0"/>
              <a:t>.” </a:t>
            </a:r>
            <a:r>
              <a:rPr lang="en-US" sz="800" dirty="0"/>
              <a:t>M</a:t>
            </a:r>
            <a:r>
              <a:rPr lang="en-US" sz="800" dirty="0" smtClean="0"/>
              <a:t>anage </a:t>
            </a:r>
            <a:r>
              <a:rPr lang="en-US" sz="800" dirty="0"/>
              <a:t>what? </a:t>
            </a:r>
            <a:r>
              <a:rPr lang="en-US" sz="800" dirty="0" smtClean="0"/>
              <a:t>I’ll give you an example.</a:t>
            </a:r>
          </a:p>
          <a:p>
            <a:r>
              <a:rPr lang="en-US" sz="800" dirty="0" smtClean="0"/>
              <a:t>MIT </a:t>
            </a:r>
            <a:r>
              <a:rPr lang="en-US" sz="800" dirty="0"/>
              <a:t>points out </a:t>
            </a:r>
            <a:r>
              <a:rPr lang="en-US" sz="800" dirty="0" smtClean="0"/>
              <a:t>that </a:t>
            </a:r>
            <a:r>
              <a:rPr lang="en-US" sz="800" dirty="0"/>
              <a:t>today in the </a:t>
            </a:r>
            <a:r>
              <a:rPr lang="en-US" sz="800" dirty="0" smtClean="0"/>
              <a:t>U.S., </a:t>
            </a:r>
            <a:r>
              <a:rPr lang="en-US" sz="800" dirty="0"/>
              <a:t>if you're a woman between the ages of 47 and 57 years old, especially if you're the eldest daughter in your household, </a:t>
            </a:r>
            <a:r>
              <a:rPr lang="en-US" sz="800" dirty="0" smtClean="0"/>
              <a:t>caring for your </a:t>
            </a:r>
            <a:r>
              <a:rPr lang="en-US" sz="800" dirty="0"/>
              <a:t>parents will likely </a:t>
            </a:r>
            <a:r>
              <a:rPr lang="en-US" sz="800" dirty="0" smtClean="0"/>
              <a:t>be </a:t>
            </a:r>
            <a:r>
              <a:rPr lang="en-US" sz="800" dirty="0"/>
              <a:t>your responsibility. </a:t>
            </a:r>
            <a:r>
              <a:rPr lang="en-US" sz="800" dirty="0" smtClean="0"/>
              <a:t>And </a:t>
            </a:r>
            <a:r>
              <a:rPr lang="en-US" sz="800" dirty="0"/>
              <a:t>if your husband or significant other </a:t>
            </a:r>
            <a:r>
              <a:rPr lang="en-US" sz="800" dirty="0" smtClean="0"/>
              <a:t>doesn’t </a:t>
            </a:r>
            <a:r>
              <a:rPr lang="en-US" sz="800" dirty="0"/>
              <a:t>have </a:t>
            </a:r>
            <a:r>
              <a:rPr lang="en-US" sz="800" dirty="0" smtClean="0"/>
              <a:t>sisters, </a:t>
            </a:r>
            <a:r>
              <a:rPr lang="en-US" sz="800" dirty="0"/>
              <a:t>you may well be caring for </a:t>
            </a:r>
            <a:r>
              <a:rPr lang="en-US" sz="800" dirty="0" smtClean="0"/>
              <a:t>his </a:t>
            </a:r>
            <a:r>
              <a:rPr lang="en-US" sz="800" dirty="0"/>
              <a:t>parents as </a:t>
            </a:r>
            <a:r>
              <a:rPr lang="en-US" sz="800" dirty="0" smtClean="0"/>
              <a:t>well. This means </a:t>
            </a:r>
            <a:r>
              <a:rPr lang="en-US" sz="800" dirty="0"/>
              <a:t>that for </a:t>
            </a:r>
            <a:r>
              <a:rPr lang="en-US" sz="800" dirty="0" smtClean="0"/>
              <a:t>an average of ten years, you might be backing </a:t>
            </a:r>
            <a:r>
              <a:rPr lang="en-US" sz="800" dirty="0"/>
              <a:t>out of the </a:t>
            </a:r>
            <a:r>
              <a:rPr lang="en-US" sz="800" dirty="0" smtClean="0"/>
              <a:t>workforce, or </a:t>
            </a:r>
            <a:r>
              <a:rPr lang="en-US" sz="800" dirty="0"/>
              <a:t>at least cutting back on the time </a:t>
            </a:r>
            <a:r>
              <a:rPr lang="en-US" sz="800" dirty="0" smtClean="0"/>
              <a:t>you serve </a:t>
            </a:r>
            <a:r>
              <a:rPr lang="en-US" sz="800" dirty="0"/>
              <a:t>at </a:t>
            </a:r>
            <a:r>
              <a:rPr lang="en-US" sz="800" dirty="0" smtClean="0"/>
              <a:t>work, </a:t>
            </a:r>
            <a:r>
              <a:rPr lang="en-US" sz="800" dirty="0"/>
              <a:t>in order to </a:t>
            </a:r>
            <a:r>
              <a:rPr lang="en-US" sz="800" dirty="0" smtClean="0"/>
              <a:t>serve family </a:t>
            </a:r>
            <a:r>
              <a:rPr lang="en-US" sz="800" dirty="0"/>
              <a:t>members. </a:t>
            </a:r>
          </a:p>
          <a:p>
            <a:r>
              <a:rPr lang="en-US" sz="800" dirty="0"/>
              <a:t>F</a:t>
            </a:r>
            <a:r>
              <a:rPr lang="en-US" sz="800" dirty="0" smtClean="0"/>
              <a:t>inancial </a:t>
            </a:r>
            <a:r>
              <a:rPr lang="en-US" sz="800" dirty="0"/>
              <a:t>issues </a:t>
            </a:r>
            <a:r>
              <a:rPr lang="en-US" sz="800" dirty="0" smtClean="0"/>
              <a:t>may arise. </a:t>
            </a:r>
            <a:r>
              <a:rPr lang="en-US" sz="800" dirty="0"/>
              <a:t>There are </a:t>
            </a:r>
            <a:r>
              <a:rPr lang="en-US" sz="800" dirty="0" smtClean="0"/>
              <a:t>asset-protection </a:t>
            </a:r>
            <a:r>
              <a:rPr lang="en-US" sz="800" dirty="0"/>
              <a:t>issues, business continuity </a:t>
            </a:r>
            <a:r>
              <a:rPr lang="en-US" sz="800" dirty="0" smtClean="0"/>
              <a:t>issues, and cash </a:t>
            </a:r>
            <a:r>
              <a:rPr lang="en-US" sz="800" dirty="0"/>
              <a:t>flow </a:t>
            </a:r>
            <a:r>
              <a:rPr lang="en-US" sz="800" dirty="0" smtClean="0"/>
              <a:t>management. But </a:t>
            </a:r>
            <a:r>
              <a:rPr lang="en-US" sz="800" dirty="0"/>
              <a:t>those issues pale in comparison to the emotional burden that caregiver faces.  </a:t>
            </a:r>
          </a:p>
          <a:p>
            <a:r>
              <a:rPr lang="en-US" sz="800" dirty="0" smtClean="0"/>
              <a:t>How </a:t>
            </a:r>
            <a:r>
              <a:rPr lang="en-US" sz="800" dirty="0"/>
              <a:t>many of you have ever </a:t>
            </a:r>
            <a:r>
              <a:rPr lang="en-US" sz="800" dirty="0" smtClean="0"/>
              <a:t>explored a local continuing </a:t>
            </a:r>
            <a:r>
              <a:rPr lang="en-US" sz="800" dirty="0"/>
              <a:t>care retirement community, like an independent living, skilled </a:t>
            </a:r>
            <a:r>
              <a:rPr lang="en-US" sz="800" dirty="0" smtClean="0"/>
              <a:t>nursing, </a:t>
            </a:r>
            <a:r>
              <a:rPr lang="en-US" sz="800" dirty="0"/>
              <a:t>or an assisted living community? These visits can equip you to help your clients </a:t>
            </a:r>
            <a:r>
              <a:rPr lang="en-US" sz="800" dirty="0" smtClean="0"/>
              <a:t>transition </a:t>
            </a:r>
            <a:r>
              <a:rPr lang="en-US" sz="800" dirty="0"/>
              <a:t>into these communities. </a:t>
            </a:r>
            <a:r>
              <a:rPr lang="en-US" sz="800" dirty="0" smtClean="0"/>
              <a:t>If </a:t>
            </a:r>
            <a:r>
              <a:rPr lang="en-US" sz="800" dirty="0"/>
              <a:t>you </a:t>
            </a:r>
            <a:r>
              <a:rPr lang="en-US" sz="800" dirty="0" smtClean="0"/>
              <a:t>do go, introduce </a:t>
            </a:r>
            <a:r>
              <a:rPr lang="en-US" sz="800" dirty="0"/>
              <a:t>yourself to someone who runs the memory care </a:t>
            </a:r>
            <a:r>
              <a:rPr lang="en-US" sz="800" dirty="0" smtClean="0"/>
              <a:t>unit. Sooner </a:t>
            </a:r>
            <a:r>
              <a:rPr lang="en-US" sz="800" dirty="0"/>
              <a:t>or </a:t>
            </a:r>
            <a:r>
              <a:rPr lang="en-US" sz="800" dirty="0" smtClean="0"/>
              <a:t>later, a </a:t>
            </a:r>
            <a:r>
              <a:rPr lang="en-US" sz="800" dirty="0"/>
              <a:t>client </a:t>
            </a:r>
            <a:r>
              <a:rPr lang="en-US" sz="800" dirty="0" smtClean="0"/>
              <a:t>could be in </a:t>
            </a:r>
            <a:r>
              <a:rPr lang="en-US" sz="800" dirty="0"/>
              <a:t>your </a:t>
            </a:r>
            <a:r>
              <a:rPr lang="en-US" sz="800" dirty="0" smtClean="0"/>
              <a:t>office saying, </a:t>
            </a:r>
            <a:r>
              <a:rPr lang="en-US" sz="800" dirty="0"/>
              <a:t>“</a:t>
            </a:r>
            <a:r>
              <a:rPr lang="en-US" sz="800" dirty="0" smtClean="0"/>
              <a:t>Forgive me </a:t>
            </a:r>
            <a:r>
              <a:rPr lang="en-US" sz="800" dirty="0"/>
              <a:t>if I’m out of sorts </a:t>
            </a:r>
            <a:r>
              <a:rPr lang="en-US" sz="800" dirty="0" smtClean="0"/>
              <a:t>today, </a:t>
            </a:r>
            <a:r>
              <a:rPr lang="en-US" sz="800" dirty="0"/>
              <a:t>but mom was just </a:t>
            </a:r>
            <a:r>
              <a:rPr lang="en-US" sz="800" dirty="0" smtClean="0"/>
              <a:t>diagnosed with Alzheimer’s disease… I don’t know where to turn.”</a:t>
            </a:r>
            <a:endParaRPr lang="en-US" sz="800" dirty="0"/>
          </a:p>
          <a:p>
            <a:r>
              <a:rPr lang="en-US" sz="800" dirty="0"/>
              <a:t>Let’s talk about the word “advice.” The new value of advice is not only delivering in your core competence of investment results,  but this topic is where we can excite and delight our clients. Here’s how: </a:t>
            </a:r>
            <a:r>
              <a:rPr lang="en-US" sz="800" dirty="0" smtClean="0"/>
              <a:t>educate </a:t>
            </a:r>
            <a:r>
              <a:rPr lang="en-US" sz="800" dirty="0"/>
              <a:t>me and connect me to </a:t>
            </a:r>
            <a:r>
              <a:rPr lang="en-US" sz="800" dirty="0" smtClean="0"/>
              <a:t>relevant resources. If you can ask, </a:t>
            </a:r>
            <a:r>
              <a:rPr lang="en-US" sz="800" dirty="0"/>
              <a:t>“Would it help if I could introduce you to someone who runs the memory care unit at the continuing care retirement community down the street</a:t>
            </a:r>
            <a:r>
              <a:rPr lang="en-US" sz="800" dirty="0" smtClean="0"/>
              <a:t>?” it can </a:t>
            </a:r>
            <a:r>
              <a:rPr lang="en-US" sz="800" dirty="0"/>
              <a:t>lead to </a:t>
            </a:r>
            <a:r>
              <a:rPr lang="en-US" sz="800" dirty="0" smtClean="0"/>
              <a:t>a productive conversation about expectations </a:t>
            </a:r>
            <a:r>
              <a:rPr lang="en-US" sz="800" dirty="0"/>
              <a:t>and resources. This </a:t>
            </a:r>
            <a:r>
              <a:rPr lang="en-US" sz="800" dirty="0" smtClean="0"/>
              <a:t>approach illustrates the </a:t>
            </a:r>
            <a:r>
              <a:rPr lang="en-US" sz="800" dirty="0"/>
              <a:t>true value of advice. </a:t>
            </a:r>
          </a:p>
          <a:p>
            <a:r>
              <a:rPr lang="en-US" sz="800" dirty="0" smtClean="0"/>
              <a:t>Last, I’ll </a:t>
            </a:r>
            <a:r>
              <a:rPr lang="en-US" sz="800" dirty="0"/>
              <a:t>just mention the only </a:t>
            </a:r>
            <a:r>
              <a:rPr lang="en-US" sz="800" dirty="0" smtClean="0"/>
              <a:t>word—I’ll </a:t>
            </a:r>
            <a:r>
              <a:rPr lang="en-US" sz="800" dirty="0"/>
              <a:t>flip back for a </a:t>
            </a:r>
            <a:r>
              <a:rPr lang="en-US" sz="800" dirty="0" smtClean="0"/>
              <a:t>second―that remained </a:t>
            </a:r>
            <a:r>
              <a:rPr lang="en-US" sz="800" dirty="0"/>
              <a:t>positive and prominent through all three cuts of data, despite </a:t>
            </a:r>
            <a:r>
              <a:rPr lang="en-US" sz="800" dirty="0" smtClean="0"/>
              <a:t>hearing that people </a:t>
            </a:r>
            <a:r>
              <a:rPr lang="en-US" sz="800" dirty="0"/>
              <a:t>better </a:t>
            </a:r>
            <a:r>
              <a:rPr lang="en-US" sz="800" dirty="0" smtClean="0"/>
              <a:t>are better off doing things themselves</a:t>
            </a:r>
            <a:r>
              <a:rPr lang="en-US" sz="800" dirty="0"/>
              <a:t>. It’s the word “help.” People are still looking for help, which is good news for us </a:t>
            </a:r>
            <a:r>
              <a:rPr lang="en-US" sz="800" dirty="0" smtClean="0"/>
              <a:t>being in a noble line of work.</a:t>
            </a:r>
            <a:endParaRPr lang="en-US" sz="800" dirty="0"/>
          </a:p>
        </p:txBody>
      </p:sp>
    </p:spTree>
    <p:extLst>
      <p:ext uri="{BB962C8B-B14F-4D97-AF65-F5344CB8AC3E}">
        <p14:creationId xmlns:p14="http://schemas.microsoft.com/office/powerpoint/2010/main" val="351587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F9F6545-DF55-4E0D-AEF1-017E6978AE40}" type="slidenum">
              <a:rPr lang="en-US" smtClean="0">
                <a:ea typeface="ＭＳ Ｐゴシック" pitchFamily="34" charset="-128"/>
              </a:rPr>
              <a:pPr/>
              <a:t>6</a:t>
            </a:fld>
            <a:endParaRPr lang="en-US" dirty="0" smtClean="0">
              <a:ea typeface="ＭＳ Ｐゴシック"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100" dirty="0" smtClean="0"/>
              <a:t>I’m going to introduce </a:t>
            </a:r>
            <a:r>
              <a:rPr lang="en-US" sz="1100" dirty="0"/>
              <a:t>you to </a:t>
            </a:r>
            <a:r>
              <a:rPr lang="en-US" sz="1100" dirty="0" smtClean="0"/>
              <a:t>three </a:t>
            </a:r>
            <a:r>
              <a:rPr lang="en-US" sz="1100" dirty="0"/>
              <a:t>questions that MIT says </a:t>
            </a:r>
            <a:r>
              <a:rPr lang="en-US" sz="1100" dirty="0" smtClean="0"/>
              <a:t>are predictive of future </a:t>
            </a:r>
            <a:r>
              <a:rPr lang="en-US" sz="1100" dirty="0"/>
              <a:t>quality of life. </a:t>
            </a:r>
            <a:r>
              <a:rPr lang="en-US" sz="1100" dirty="0" smtClean="0"/>
              <a:t>Now I’ll </a:t>
            </a:r>
            <a:r>
              <a:rPr lang="en-US" sz="1100" dirty="0"/>
              <a:t>warn you upfront, if you haven't seen these </a:t>
            </a:r>
            <a:r>
              <a:rPr lang="en-US" sz="1100" dirty="0" smtClean="0"/>
              <a:t>before, they </a:t>
            </a:r>
            <a:r>
              <a:rPr lang="en-US" sz="1100" dirty="0"/>
              <a:t>may </a:t>
            </a:r>
            <a:r>
              <a:rPr lang="en-US" sz="1100" dirty="0" smtClean="0"/>
              <a:t>underwhelm you having come from </a:t>
            </a:r>
            <a:r>
              <a:rPr lang="en-US" sz="1100" dirty="0"/>
              <a:t>the folks </a:t>
            </a:r>
            <a:r>
              <a:rPr lang="en-US" sz="1100" dirty="0" smtClean="0"/>
              <a:t>in Cambridge―but </a:t>
            </a:r>
            <a:r>
              <a:rPr lang="en-US" sz="1100" dirty="0"/>
              <a:t>I guarantee you there is a method to their madness.  </a:t>
            </a:r>
          </a:p>
          <a:p>
            <a:pPr eaLnBrk="1" hangingPunct="1"/>
            <a:r>
              <a:rPr lang="en-US" sz="1100" dirty="0">
                <a:ea typeface="ＭＳ Ｐゴシック" pitchFamily="34" charset="-128"/>
              </a:rPr>
              <a:t>Are you ready? </a:t>
            </a:r>
            <a:endParaRPr lang="en-US" sz="1100" dirty="0" smtClean="0">
              <a:ea typeface="ＭＳ Ｐゴシック" pitchFamily="34" charset="-128"/>
            </a:endParaRPr>
          </a:p>
        </p:txBody>
      </p:sp>
    </p:spTree>
    <p:extLst>
      <p:ext uri="{BB962C8B-B14F-4D97-AF65-F5344CB8AC3E}">
        <p14:creationId xmlns:p14="http://schemas.microsoft.com/office/powerpoint/2010/main" val="337982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7</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lvl="0"/>
            <a:r>
              <a:rPr lang="en-US" sz="1100" dirty="0" smtClean="0">
                <a:solidFill>
                  <a:srgbClr val="000000"/>
                </a:solidFill>
              </a:rPr>
              <a:t>Here </a:t>
            </a:r>
            <a:r>
              <a:rPr lang="en-US" sz="1100" dirty="0">
                <a:solidFill>
                  <a:srgbClr val="000000"/>
                </a:solidFill>
              </a:rPr>
              <a:t>they are</a:t>
            </a:r>
            <a:r>
              <a:rPr lang="en-US" sz="1100" dirty="0" smtClean="0">
                <a:solidFill>
                  <a:srgbClr val="000000"/>
                </a:solidFill>
              </a:rPr>
              <a:t>:</a:t>
            </a:r>
          </a:p>
          <a:p>
            <a:pPr lvl="0"/>
            <a:endParaRPr lang="en-US" sz="1100" dirty="0">
              <a:solidFill>
                <a:srgbClr val="000000"/>
              </a:solidFill>
            </a:endParaRPr>
          </a:p>
          <a:p>
            <a:pPr marL="171450" lvl="0" indent="-171450">
              <a:buFont typeface="Arial" panose="020B0604020202020204" pitchFamily="34" charset="0"/>
              <a:buChar char="•"/>
            </a:pPr>
            <a:r>
              <a:rPr lang="en-US" sz="1100" dirty="0">
                <a:solidFill>
                  <a:srgbClr val="000000"/>
                </a:solidFill>
              </a:rPr>
              <a:t>Who will change my light bulbs?</a:t>
            </a:r>
          </a:p>
          <a:p>
            <a:pPr marL="171450" lvl="0" indent="-171450">
              <a:buFont typeface="Arial" panose="020B0604020202020204" pitchFamily="34" charset="0"/>
              <a:buChar char="•"/>
            </a:pPr>
            <a:r>
              <a:rPr lang="en-US" sz="1100" dirty="0">
                <a:solidFill>
                  <a:srgbClr val="000000"/>
                </a:solidFill>
              </a:rPr>
              <a:t>How </a:t>
            </a:r>
            <a:r>
              <a:rPr lang="en-US" sz="1100" dirty="0" smtClean="0">
                <a:solidFill>
                  <a:srgbClr val="000000"/>
                </a:solidFill>
              </a:rPr>
              <a:t>will I get </a:t>
            </a:r>
            <a:r>
              <a:rPr lang="en-US" sz="1100" dirty="0">
                <a:solidFill>
                  <a:srgbClr val="000000"/>
                </a:solidFill>
              </a:rPr>
              <a:t>an ice cream cone?  </a:t>
            </a:r>
          </a:p>
          <a:p>
            <a:pPr marL="171450" lvl="0" indent="-171450">
              <a:buFont typeface="Arial" panose="020B0604020202020204" pitchFamily="34" charset="0"/>
              <a:buChar char="•"/>
            </a:pPr>
            <a:r>
              <a:rPr lang="en-US" sz="1100" dirty="0">
                <a:solidFill>
                  <a:srgbClr val="000000"/>
                </a:solidFill>
              </a:rPr>
              <a:t>Who will have I have lunch with?  </a:t>
            </a:r>
            <a:endParaRPr lang="en-US" sz="1100" dirty="0" smtClean="0">
              <a:solidFill>
                <a:srgbClr val="000000"/>
              </a:solidFill>
            </a:endParaRPr>
          </a:p>
          <a:p>
            <a:pPr marL="171450" lvl="0" indent="-171450">
              <a:buFont typeface="Arial" panose="020B0604020202020204" pitchFamily="34" charset="0"/>
              <a:buChar char="•"/>
            </a:pPr>
            <a:endParaRPr lang="en-US" sz="1100" dirty="0">
              <a:solidFill>
                <a:srgbClr val="000000"/>
              </a:solidFill>
            </a:endParaRPr>
          </a:p>
          <a:p>
            <a:pPr lvl="0"/>
            <a:r>
              <a:rPr lang="en-US" sz="1100" dirty="0" smtClean="0">
                <a:solidFill>
                  <a:srgbClr val="000000"/>
                </a:solidFill>
              </a:rPr>
              <a:t>Now, I know you may be thinking “What </a:t>
            </a:r>
            <a:r>
              <a:rPr lang="en-US" sz="1100" dirty="0">
                <a:solidFill>
                  <a:srgbClr val="000000"/>
                </a:solidFill>
              </a:rPr>
              <a:t>in the world is this guy talking </a:t>
            </a:r>
            <a:r>
              <a:rPr lang="en-US" sz="1100" dirty="0" smtClean="0">
                <a:solidFill>
                  <a:srgbClr val="000000"/>
                </a:solidFill>
              </a:rPr>
              <a:t>about?”</a:t>
            </a:r>
          </a:p>
          <a:p>
            <a:pPr lvl="0"/>
            <a:endParaRPr lang="en-US" sz="1100" dirty="0">
              <a:solidFill>
                <a:srgbClr val="000000"/>
              </a:solidFill>
            </a:endParaRPr>
          </a:p>
          <a:p>
            <a:pPr lvl="0"/>
            <a:r>
              <a:rPr lang="en-US" sz="1100" dirty="0">
                <a:solidFill>
                  <a:srgbClr val="000000"/>
                </a:solidFill>
              </a:rPr>
              <a:t>Let me just share with you </a:t>
            </a:r>
            <a:r>
              <a:rPr lang="en-US" sz="1100" dirty="0" smtClean="0">
                <a:solidFill>
                  <a:srgbClr val="000000"/>
                </a:solidFill>
              </a:rPr>
              <a:t>the psychology </a:t>
            </a:r>
            <a:r>
              <a:rPr lang="en-US" sz="1100" dirty="0">
                <a:solidFill>
                  <a:srgbClr val="000000"/>
                </a:solidFill>
              </a:rPr>
              <a:t>of an engaging question. </a:t>
            </a:r>
            <a:r>
              <a:rPr lang="en-US" sz="1100" dirty="0" smtClean="0">
                <a:solidFill>
                  <a:srgbClr val="000000"/>
                </a:solidFill>
              </a:rPr>
              <a:t>When most </a:t>
            </a:r>
            <a:r>
              <a:rPr lang="en-US" sz="1100" dirty="0">
                <a:solidFill>
                  <a:srgbClr val="000000"/>
                </a:solidFill>
              </a:rPr>
              <a:t>people </a:t>
            </a:r>
            <a:r>
              <a:rPr lang="en-US" sz="1100" dirty="0" smtClean="0">
                <a:solidFill>
                  <a:srgbClr val="000000"/>
                </a:solidFill>
              </a:rPr>
              <a:t>visit </a:t>
            </a:r>
            <a:r>
              <a:rPr lang="en-US" sz="1100" dirty="0">
                <a:solidFill>
                  <a:srgbClr val="000000"/>
                </a:solidFill>
              </a:rPr>
              <a:t>a financial </a:t>
            </a:r>
            <a:r>
              <a:rPr lang="en-US" sz="1100" dirty="0" smtClean="0">
                <a:solidFill>
                  <a:srgbClr val="000000"/>
                </a:solidFill>
              </a:rPr>
              <a:t>advisor, they </a:t>
            </a:r>
            <a:r>
              <a:rPr lang="en-US" sz="1100" dirty="0">
                <a:solidFill>
                  <a:srgbClr val="000000"/>
                </a:solidFill>
              </a:rPr>
              <a:t>already have a set of </a:t>
            </a:r>
            <a:r>
              <a:rPr lang="en-US" sz="1100" dirty="0" smtClean="0">
                <a:solidFill>
                  <a:srgbClr val="000000"/>
                </a:solidFill>
              </a:rPr>
              <a:t>questions they </a:t>
            </a:r>
            <a:r>
              <a:rPr lang="en-US" sz="1100" dirty="0">
                <a:solidFill>
                  <a:srgbClr val="000000"/>
                </a:solidFill>
              </a:rPr>
              <a:t>anticipate hearing from </a:t>
            </a:r>
            <a:r>
              <a:rPr lang="en-US" sz="1100" dirty="0" smtClean="0">
                <a:solidFill>
                  <a:srgbClr val="000000"/>
                </a:solidFill>
              </a:rPr>
              <a:t>you about stocks</a:t>
            </a:r>
            <a:r>
              <a:rPr lang="en-US" sz="1100" dirty="0">
                <a:solidFill>
                  <a:srgbClr val="000000"/>
                </a:solidFill>
              </a:rPr>
              <a:t>, bonds, cash, assets, liability, net worth, </a:t>
            </a:r>
            <a:r>
              <a:rPr lang="en-US" sz="1100" dirty="0" smtClean="0">
                <a:solidFill>
                  <a:srgbClr val="000000"/>
                </a:solidFill>
              </a:rPr>
              <a:t>your pension… </a:t>
            </a:r>
            <a:r>
              <a:rPr lang="en-US" sz="1100" dirty="0">
                <a:solidFill>
                  <a:srgbClr val="000000"/>
                </a:solidFill>
              </a:rPr>
              <a:t>just the facts, ma’am.  </a:t>
            </a:r>
          </a:p>
          <a:p>
            <a:pPr lvl="0"/>
            <a:r>
              <a:rPr lang="en-US" sz="1100" dirty="0" smtClean="0">
                <a:solidFill>
                  <a:srgbClr val="000000"/>
                </a:solidFill>
              </a:rPr>
              <a:t>When </a:t>
            </a:r>
            <a:r>
              <a:rPr lang="en-US" sz="1100" dirty="0">
                <a:solidFill>
                  <a:srgbClr val="000000"/>
                </a:solidFill>
              </a:rPr>
              <a:t>I start talking to you about light bulbs, ice cream and lunch, you have to listen to me just to understand what I’m talking </a:t>
            </a:r>
            <a:r>
              <a:rPr lang="en-US" sz="1100" dirty="0" smtClean="0">
                <a:solidFill>
                  <a:srgbClr val="000000"/>
                </a:solidFill>
              </a:rPr>
              <a:t>about; </a:t>
            </a:r>
            <a:r>
              <a:rPr lang="en-US" sz="1100" dirty="0">
                <a:solidFill>
                  <a:srgbClr val="000000"/>
                </a:solidFill>
              </a:rPr>
              <a:t>to see whether you agree or disagree with me.  </a:t>
            </a:r>
            <a:r>
              <a:rPr lang="en-US" sz="1100" dirty="0" smtClean="0">
                <a:solidFill>
                  <a:srgbClr val="000000"/>
                </a:solidFill>
              </a:rPr>
              <a:t>I change the expectation when I began talking </a:t>
            </a:r>
            <a:r>
              <a:rPr lang="en-US" sz="1100" dirty="0">
                <a:solidFill>
                  <a:srgbClr val="000000"/>
                </a:solidFill>
              </a:rPr>
              <a:t>about something you weren’t </a:t>
            </a:r>
            <a:r>
              <a:rPr lang="en-US" sz="1100" dirty="0" smtClean="0">
                <a:solidFill>
                  <a:srgbClr val="000000"/>
                </a:solidFill>
              </a:rPr>
              <a:t>expecting. </a:t>
            </a:r>
            <a:endParaRPr lang="en-US" sz="1100" dirty="0">
              <a:solidFill>
                <a:srgbClr val="000000"/>
              </a:solidFill>
            </a:endParaRPr>
          </a:p>
          <a:p>
            <a:pPr lvl="0"/>
            <a:r>
              <a:rPr lang="en-US" sz="1100" dirty="0" smtClean="0">
                <a:solidFill>
                  <a:srgbClr val="000000"/>
                </a:solidFill>
              </a:rPr>
              <a:t>In </a:t>
            </a:r>
            <a:r>
              <a:rPr lang="en-US" sz="1100" dirty="0">
                <a:solidFill>
                  <a:srgbClr val="000000"/>
                </a:solidFill>
              </a:rPr>
              <a:t>client interactions </a:t>
            </a:r>
            <a:r>
              <a:rPr lang="en-US" sz="1100" dirty="0" smtClean="0">
                <a:solidFill>
                  <a:srgbClr val="000000"/>
                </a:solidFill>
              </a:rPr>
              <a:t>I’ve </a:t>
            </a:r>
            <a:r>
              <a:rPr lang="en-US" sz="1100" dirty="0">
                <a:solidFill>
                  <a:srgbClr val="000000"/>
                </a:solidFill>
              </a:rPr>
              <a:t>had, the typical response when we present these </a:t>
            </a:r>
            <a:r>
              <a:rPr lang="en-US" sz="1100" dirty="0" smtClean="0">
                <a:solidFill>
                  <a:srgbClr val="000000"/>
                </a:solidFill>
              </a:rPr>
              <a:t>three questions is they chuckle―they </a:t>
            </a:r>
            <a:r>
              <a:rPr lang="en-US" sz="1100" dirty="0">
                <a:solidFill>
                  <a:srgbClr val="000000"/>
                </a:solidFill>
              </a:rPr>
              <a:t>think those questions are pretty clever. </a:t>
            </a:r>
            <a:r>
              <a:rPr lang="en-US" sz="1100" dirty="0" smtClean="0">
                <a:solidFill>
                  <a:srgbClr val="000000"/>
                </a:solidFill>
              </a:rPr>
              <a:t>And </a:t>
            </a:r>
            <a:r>
              <a:rPr lang="en-US" sz="1100" dirty="0">
                <a:solidFill>
                  <a:srgbClr val="000000"/>
                </a:solidFill>
              </a:rPr>
              <a:t>then </a:t>
            </a:r>
            <a:r>
              <a:rPr lang="en-US" sz="1100" dirty="0" smtClean="0">
                <a:solidFill>
                  <a:srgbClr val="000000"/>
                </a:solidFill>
              </a:rPr>
              <a:t>I see the </a:t>
            </a:r>
            <a:r>
              <a:rPr lang="en-US" sz="1100" dirty="0">
                <a:solidFill>
                  <a:srgbClr val="000000"/>
                </a:solidFill>
              </a:rPr>
              <a:t>wheels </a:t>
            </a:r>
            <a:r>
              <a:rPr lang="en-US" sz="1100" dirty="0" smtClean="0">
                <a:solidFill>
                  <a:srgbClr val="000000"/>
                </a:solidFill>
              </a:rPr>
              <a:t>starting </a:t>
            </a:r>
            <a:r>
              <a:rPr lang="en-US" sz="1100" dirty="0">
                <a:solidFill>
                  <a:srgbClr val="000000"/>
                </a:solidFill>
              </a:rPr>
              <a:t>to turn and the gears </a:t>
            </a:r>
            <a:r>
              <a:rPr lang="en-US" sz="1100" dirty="0" smtClean="0">
                <a:solidFill>
                  <a:srgbClr val="000000"/>
                </a:solidFill>
              </a:rPr>
              <a:t>shifting as </a:t>
            </a:r>
            <a:r>
              <a:rPr lang="en-US" sz="1100" dirty="0">
                <a:solidFill>
                  <a:srgbClr val="000000"/>
                </a:solidFill>
              </a:rPr>
              <a:t>they contemplate </a:t>
            </a:r>
            <a:r>
              <a:rPr lang="en-US" sz="1100" dirty="0" smtClean="0">
                <a:solidFill>
                  <a:srgbClr val="000000"/>
                </a:solidFill>
              </a:rPr>
              <a:t>them.</a:t>
            </a:r>
          </a:p>
          <a:p>
            <a:pPr lvl="0"/>
            <a:endParaRPr lang="en-US" sz="1100" dirty="0" smtClean="0">
              <a:solidFill>
                <a:srgbClr val="000000"/>
              </a:solidFill>
            </a:endParaRPr>
          </a:p>
          <a:p>
            <a:pPr lvl="0"/>
            <a:r>
              <a:rPr lang="en-US" sz="1100" dirty="0" smtClean="0">
                <a:solidFill>
                  <a:srgbClr val="000000"/>
                </a:solidFill>
              </a:rPr>
              <a:t>Let's discuss the </a:t>
            </a:r>
            <a:r>
              <a:rPr lang="en-US" sz="1100" dirty="0">
                <a:solidFill>
                  <a:srgbClr val="000000"/>
                </a:solidFill>
              </a:rPr>
              <a:t>meaning behind these questions.</a:t>
            </a:r>
            <a:endParaRPr lang="en-US" sz="1100" dirty="0" smtClean="0">
              <a:ea typeface="ＭＳ Ｐゴシック" pitchFamily="34" charset="-128"/>
            </a:endParaRPr>
          </a:p>
        </p:txBody>
      </p:sp>
    </p:spTree>
    <p:extLst>
      <p:ext uri="{BB962C8B-B14F-4D97-AF65-F5344CB8AC3E}">
        <p14:creationId xmlns:p14="http://schemas.microsoft.com/office/powerpoint/2010/main" val="384477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8</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z="1100" dirty="0" smtClean="0">
                <a:ea typeface="ＭＳ Ｐゴシック" pitchFamily="34" charset="-128"/>
              </a:rPr>
              <a:t>First, we’ll talk </a:t>
            </a:r>
            <a:r>
              <a:rPr lang="en-US" sz="1100" dirty="0">
                <a:ea typeface="ＭＳ Ｐゴシック" pitchFamily="34" charset="-128"/>
              </a:rPr>
              <a:t>about light bulbs. </a:t>
            </a:r>
            <a:r>
              <a:rPr lang="en-US" sz="1100" dirty="0" smtClean="0">
                <a:ea typeface="ＭＳ Ｐゴシック" pitchFamily="34" charset="-128"/>
              </a:rPr>
              <a:t>The </a:t>
            </a:r>
            <a:r>
              <a:rPr lang="en-US" sz="1100" dirty="0">
                <a:ea typeface="ＭＳ Ｐゴシック" pitchFamily="34" charset="-128"/>
              </a:rPr>
              <a:t>question about light bulbs relates to the fact </a:t>
            </a:r>
            <a:r>
              <a:rPr lang="en-US" sz="1100" dirty="0" smtClean="0">
                <a:ea typeface="ＭＳ Ｐゴシック" pitchFamily="34" charset="-128"/>
              </a:rPr>
              <a:t>that, according </a:t>
            </a:r>
            <a:r>
              <a:rPr lang="en-US" sz="1100" dirty="0">
                <a:ea typeface="ＭＳ Ｐゴシック" pitchFamily="34" charset="-128"/>
              </a:rPr>
              <a:t>to the </a:t>
            </a:r>
            <a:r>
              <a:rPr lang="en-US" sz="1100" dirty="0" smtClean="0">
                <a:ea typeface="ＭＳ Ｐゴシック" pitchFamily="34" charset="-128"/>
              </a:rPr>
              <a:t>AARP, </a:t>
            </a:r>
            <a:r>
              <a:rPr lang="en-US" sz="1100" dirty="0">
                <a:ea typeface="ＭＳ Ｐゴシック" pitchFamily="34" charset="-128"/>
              </a:rPr>
              <a:t>90% of </a:t>
            </a:r>
            <a:r>
              <a:rPr lang="en-US" sz="1100" dirty="0" smtClean="0">
                <a:ea typeface="ＭＳ Ｐゴシック" pitchFamily="34" charset="-128"/>
              </a:rPr>
              <a:t>Americans intend </a:t>
            </a:r>
            <a:r>
              <a:rPr lang="en-US" sz="1100" dirty="0">
                <a:ea typeface="ＭＳ Ｐゴシック" pitchFamily="34" charset="-128"/>
              </a:rPr>
              <a:t>to age in their own homes. </a:t>
            </a:r>
            <a:r>
              <a:rPr lang="en-US" sz="1100" dirty="0" smtClean="0">
                <a:ea typeface="ＭＳ Ｐゴシック" pitchFamily="34" charset="-128"/>
              </a:rPr>
              <a:t>But how </a:t>
            </a:r>
            <a:r>
              <a:rPr lang="en-US" sz="1100" dirty="0">
                <a:ea typeface="ＭＳ Ｐゴシック" pitchFamily="34" charset="-128"/>
              </a:rPr>
              <a:t>many of your clients have </a:t>
            </a:r>
            <a:r>
              <a:rPr lang="en-US" sz="1100" dirty="0" smtClean="0">
                <a:ea typeface="ＭＳ Ｐゴシック" pitchFamily="34" charset="-128"/>
              </a:rPr>
              <a:t>spent even 20 </a:t>
            </a:r>
            <a:r>
              <a:rPr lang="en-US" sz="1100" dirty="0">
                <a:ea typeface="ＭＳ Ｐゴシック" pitchFamily="34" charset="-128"/>
              </a:rPr>
              <a:t>minutes thinking about the services or modifications that </a:t>
            </a:r>
            <a:r>
              <a:rPr lang="en-US" sz="1100" dirty="0" smtClean="0">
                <a:ea typeface="ＭＳ Ｐゴシック" pitchFamily="34" charset="-128"/>
              </a:rPr>
              <a:t>might need </a:t>
            </a:r>
            <a:r>
              <a:rPr lang="en-US" sz="1100" dirty="0">
                <a:ea typeface="ＭＳ Ｐゴシック" pitchFamily="34" charset="-128"/>
              </a:rPr>
              <a:t>to be made to their homes in order to make that a </a:t>
            </a:r>
            <a:r>
              <a:rPr lang="en-US" sz="1100" dirty="0" smtClean="0">
                <a:ea typeface="ＭＳ Ｐゴシック" pitchFamily="34" charset="-128"/>
              </a:rPr>
              <a:t>possibility</a:t>
            </a:r>
            <a:r>
              <a:rPr lang="en-US" sz="1100" dirty="0">
                <a:ea typeface="ＭＳ Ｐゴシック" pitchFamily="34" charset="-128"/>
              </a:rPr>
              <a:t>?</a:t>
            </a:r>
            <a:endParaRPr lang="en-US" sz="1100" dirty="0" smtClean="0">
              <a:ea typeface="ＭＳ Ｐゴシック" pitchFamily="34" charset="-128"/>
            </a:endParaRPr>
          </a:p>
        </p:txBody>
      </p:sp>
    </p:spTree>
    <p:extLst>
      <p:ext uri="{BB962C8B-B14F-4D97-AF65-F5344CB8AC3E}">
        <p14:creationId xmlns:p14="http://schemas.microsoft.com/office/powerpoint/2010/main" val="1815039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7700D-A18C-41C1-BE04-095FE11F251F}" type="slidenum">
              <a:rPr lang="en-US" smtClean="0">
                <a:ea typeface="ＭＳ Ｐゴシック" pitchFamily="34" charset="-128"/>
              </a:rPr>
              <a:pPr/>
              <a:t>9</a:t>
            </a:fld>
            <a:endParaRPr lang="en-US" dirty="0" smtClean="0">
              <a:ea typeface="ＭＳ Ｐゴシック"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z="1100" dirty="0"/>
              <a:t>T</a:t>
            </a:r>
            <a:r>
              <a:rPr lang="en-US" sz="1100" dirty="0" smtClean="0"/>
              <a:t>he </a:t>
            </a:r>
            <a:r>
              <a:rPr lang="en-US" sz="1100" dirty="0"/>
              <a:t>pie chart on your screen comes from the U.S. Bureau of Labor Statistics. </a:t>
            </a:r>
            <a:r>
              <a:rPr lang="en-US" sz="1100" dirty="0" smtClean="0"/>
              <a:t>And </a:t>
            </a:r>
            <a:r>
              <a:rPr lang="en-US" sz="1100" dirty="0"/>
              <a:t>if you like numbers and </a:t>
            </a:r>
            <a:r>
              <a:rPr lang="en-US" sz="1100" dirty="0" smtClean="0"/>
              <a:t>you’re </a:t>
            </a:r>
            <a:r>
              <a:rPr lang="en-US" sz="1100" dirty="0"/>
              <a:t>analytical in nature, I'd invite you to visit their website because there </a:t>
            </a:r>
            <a:r>
              <a:rPr lang="en-US" sz="1100" dirty="0" smtClean="0"/>
              <a:t>is all kinds of </a:t>
            </a:r>
            <a:r>
              <a:rPr lang="en-US" sz="1100" dirty="0"/>
              <a:t>survey data that you can </a:t>
            </a:r>
            <a:r>
              <a:rPr lang="en-US" sz="1100" dirty="0" smtClean="0"/>
              <a:t>parse </a:t>
            </a:r>
            <a:r>
              <a:rPr lang="en-US" sz="1100" dirty="0"/>
              <a:t>several different ways</a:t>
            </a:r>
            <a:r>
              <a:rPr lang="en-US" sz="1100" dirty="0" smtClean="0"/>
              <a:t>. </a:t>
            </a:r>
            <a:r>
              <a:rPr lang="en-US" sz="1100" dirty="0"/>
              <a:t>But in this case, </a:t>
            </a:r>
            <a:r>
              <a:rPr lang="en-US" sz="1100" dirty="0" smtClean="0"/>
              <a:t>we’re looking at </a:t>
            </a:r>
            <a:r>
              <a:rPr lang="en-US" sz="1100" dirty="0"/>
              <a:t>average </a:t>
            </a:r>
            <a:r>
              <a:rPr lang="en-US" sz="1100" dirty="0" smtClean="0"/>
              <a:t>out-of-pocket </a:t>
            </a:r>
            <a:r>
              <a:rPr lang="en-US" sz="1100" dirty="0"/>
              <a:t>expenses for Americans age 65 and older on </a:t>
            </a:r>
            <a:r>
              <a:rPr lang="en-US" sz="1100" dirty="0" smtClean="0"/>
              <a:t>a monthly </a:t>
            </a:r>
            <a:r>
              <a:rPr lang="en-US" sz="1100" dirty="0"/>
              <a:t>basis. </a:t>
            </a:r>
          </a:p>
          <a:p>
            <a:r>
              <a:rPr lang="en-US" sz="1100" dirty="0" smtClean="0"/>
              <a:t>We </a:t>
            </a:r>
            <a:r>
              <a:rPr lang="en-US" sz="1100" dirty="0"/>
              <a:t>see that housing takes up about </a:t>
            </a:r>
            <a:r>
              <a:rPr lang="en-US" sz="1100" dirty="0" smtClean="0"/>
              <a:t>34% of </a:t>
            </a:r>
            <a:r>
              <a:rPr lang="en-US" sz="1100" dirty="0"/>
              <a:t>that average household budget.  </a:t>
            </a:r>
            <a:endParaRPr lang="en-US" sz="1100" dirty="0" smtClean="0"/>
          </a:p>
          <a:p>
            <a:r>
              <a:rPr lang="en-US" sz="1100" dirty="0" smtClean="0"/>
              <a:t>What </a:t>
            </a:r>
            <a:r>
              <a:rPr lang="en-US" sz="1100" dirty="0"/>
              <a:t>are we spending that money on</a:t>
            </a:r>
            <a:r>
              <a:rPr lang="en-US" sz="1100" dirty="0" smtClean="0"/>
              <a:t>?</a:t>
            </a:r>
            <a:endParaRPr lang="en-US" sz="1100" dirty="0" smtClean="0">
              <a:ea typeface="ＭＳ Ｐゴシック" pitchFamily="34" charset="-128"/>
            </a:endParaRPr>
          </a:p>
        </p:txBody>
      </p:sp>
    </p:spTree>
    <p:extLst>
      <p:ext uri="{BB962C8B-B14F-4D97-AF65-F5344CB8AC3E}">
        <p14:creationId xmlns:p14="http://schemas.microsoft.com/office/powerpoint/2010/main" val="69990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latin typeface="Arial" pitchFamily="34" charset="0"/>
                <a:ea typeface="+mj-ea"/>
                <a:cs typeface="Arial" pitchFamily="34" charset="0"/>
              </a:rPr>
              <a:t>Click to add Summary header</a:t>
            </a:r>
            <a:endParaRPr lang="en-US" b="0" kern="0" dirty="0">
              <a:latin typeface="Arial" pitchFamily="34" charset="0"/>
              <a:ea typeface="+mj-ea"/>
              <a:cs typeface="Arial" pitchFamily="34" charset="0"/>
            </a:endParaRPr>
          </a:p>
        </p:txBody>
      </p:sp>
      <p:sp>
        <p:nvSpPr>
          <p:cNvPr id="7"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ea typeface="ＭＳ Ｐゴシック" pitchFamily="48" charset="-128"/>
              <a:cs typeface="+mn-cs"/>
            </a:endParaRPr>
          </a:p>
        </p:txBody>
      </p:sp>
      <p:grpSp>
        <p:nvGrpSpPr>
          <p:cNvPr id="8" name="Group 28"/>
          <p:cNvGrpSpPr>
            <a:grpSpLocks/>
          </p:cNvGrpSpPr>
          <p:nvPr/>
        </p:nvGrpSpPr>
        <p:grpSpPr bwMode="auto">
          <a:xfrm>
            <a:off x="6565900" y="469900"/>
            <a:ext cx="2163763" cy="246063"/>
            <a:chOff x="5744446" y="562564"/>
            <a:chExt cx="3796218" cy="432223"/>
          </a:xfrm>
        </p:grpSpPr>
        <p:sp>
          <p:nvSpPr>
            <p:cNvPr id="9"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3"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5"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6"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7"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8"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9"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0"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1"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2"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ea typeface="ＭＳ Ｐゴシック" pitchFamily="48" charset="-128"/>
                <a:cs typeface="+mn-cs"/>
              </a:endParaRPr>
            </a:p>
          </p:txBody>
        </p:sp>
      </p:grpSp>
      <p:sp>
        <p:nvSpPr>
          <p:cNvPr id="23"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3" name="Content Placeholder 2"/>
          <p:cNvSpPr>
            <a:spLocks noGrp="1"/>
          </p:cNvSpPr>
          <p:nvPr>
            <p:ph idx="1"/>
          </p:nvPr>
        </p:nvSpPr>
        <p:spPr>
          <a:xfrm>
            <a:off x="457200" y="1447801"/>
            <a:ext cx="8305800" cy="2819399"/>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457200" y="4953000"/>
            <a:ext cx="8305800" cy="914400"/>
          </a:xfrm>
        </p:spPr>
        <p:txBody>
          <a:bodyPr/>
          <a:lstStyle>
            <a:lvl1pPr marL="0" indent="0">
              <a:buFontTx/>
              <a:buNone/>
              <a:defRPr sz="3200"/>
            </a:lvl1pPr>
          </a:lstStyle>
          <a:p>
            <a:pPr lvl="0"/>
            <a:r>
              <a:rPr lang="en-US" smtClean="0"/>
              <a:t>Click to edit Master text styles</a:t>
            </a:r>
          </a:p>
        </p:txBody>
      </p:sp>
      <p:sp>
        <p:nvSpPr>
          <p:cNvPr id="24" name="Rectangle 5"/>
          <p:cNvSpPr>
            <a:spLocks noGrp="1" noChangeArrowheads="1"/>
          </p:cNvSpPr>
          <p:nvPr>
            <p:ph type="sldNum" sz="quarter" idx="12"/>
          </p:nvPr>
        </p:nvSpPr>
        <p:spPr/>
        <p:txBody>
          <a:bodyPr/>
          <a:lstStyle>
            <a:lvl1pPr>
              <a:defRPr/>
            </a:lvl1pPr>
          </a:lstStyle>
          <a:p>
            <a:pPr>
              <a:defRPr/>
            </a:pPr>
            <a:fld id="{14E545A1-3DD3-4C0F-A7DC-8FF35B4119E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24"/>
          <p:cNvSpPr>
            <a:spLocks noGrp="1"/>
          </p:cNvSpPr>
          <p:nvPr>
            <p:ph type="sldNum" sz="quarter" idx="12"/>
          </p:nvPr>
        </p:nvSpPr>
        <p:spPr/>
        <p:txBody>
          <a:bodyPr/>
          <a:lstStyle>
            <a:lvl1pPr>
              <a:defRPr/>
            </a:lvl1pPr>
          </a:lstStyle>
          <a:p>
            <a:pPr>
              <a:defRPr/>
            </a:pPr>
            <a:fld id="{C69445F3-082B-401E-9866-34BFD05A722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pic>
        <p:nvPicPr>
          <p:cNvPr id="5" name="Picture 3" descr="grid_mapblue"/>
          <p:cNvPicPr>
            <a:picLocks noChangeAspect="1" noChangeArrowheads="1"/>
          </p:cNvPicPr>
          <p:nvPr/>
        </p:nvPicPr>
        <p:blipFill>
          <a:blip r:embed="rId2" cstate="print"/>
          <a:srcRect l="3693" t="51997" r="2205" b="5519"/>
          <a:stretch>
            <a:fillRect/>
          </a:stretch>
        </p:blipFill>
        <p:spPr bwMode="auto">
          <a:xfrm>
            <a:off x="0" y="3057525"/>
            <a:ext cx="9144000" cy="3800475"/>
          </a:xfrm>
          <a:prstGeom prst="rect">
            <a:avLst/>
          </a:prstGeom>
          <a:noFill/>
          <a:ln w="9525">
            <a:noFill/>
            <a:miter lim="800000"/>
            <a:headEnd/>
            <a:tailEnd/>
          </a:ln>
        </p:spPr>
      </p:pic>
      <p:sp>
        <p:nvSpPr>
          <p:cNvPr id="6" name="Rectangle 4"/>
          <p:cNvSpPr>
            <a:spLocks noChangeArrowheads="1"/>
          </p:cNvSpPr>
          <p:nvPr/>
        </p:nvSpPr>
        <p:spPr bwMode="auto">
          <a:xfrm>
            <a:off x="0" y="1501775"/>
            <a:ext cx="9144000" cy="1458913"/>
          </a:xfrm>
          <a:prstGeom prst="rect">
            <a:avLst/>
          </a:prstGeom>
          <a:gradFill rotWithShape="1">
            <a:gsLst>
              <a:gs pos="0">
                <a:srgbClr val="00315B"/>
              </a:gs>
              <a:gs pos="100000">
                <a:srgbClr val="00669F"/>
              </a:gs>
            </a:gsLst>
            <a:lin ang="0" scaled="1"/>
          </a:gra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7" name="Rectangle 5"/>
          <p:cNvSpPr>
            <a:spLocks noChangeArrowheads="1"/>
          </p:cNvSpPr>
          <p:nvPr/>
        </p:nvSpPr>
        <p:spPr bwMode="auto">
          <a:xfrm>
            <a:off x="0" y="2957513"/>
            <a:ext cx="9144000" cy="111125"/>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grpSp>
        <p:nvGrpSpPr>
          <p:cNvPr id="8" name="Group 30"/>
          <p:cNvGrpSpPr>
            <a:grpSpLocks/>
          </p:cNvGrpSpPr>
          <p:nvPr/>
        </p:nvGrpSpPr>
        <p:grpSpPr bwMode="auto">
          <a:xfrm>
            <a:off x="5943600" y="619125"/>
            <a:ext cx="2798763" cy="317500"/>
            <a:chOff x="5942843" y="256312"/>
            <a:chExt cx="3044096" cy="346589"/>
          </a:xfrm>
        </p:grpSpPr>
        <p:sp>
          <p:nvSpPr>
            <p:cNvPr id="9" name="Freeform 15"/>
            <p:cNvSpPr>
              <a:spLocks/>
            </p:cNvSpPr>
            <p:nvPr/>
          </p:nvSpPr>
          <p:spPr bwMode="auto">
            <a:xfrm>
              <a:off x="5942843" y="259778"/>
              <a:ext cx="193386" cy="225283"/>
            </a:xfrm>
            <a:custGeom>
              <a:avLst/>
              <a:gdLst>
                <a:gd name="T0" fmla="*/ 0 w 234"/>
                <a:gd name="T1" fmla="*/ 0 h 273"/>
                <a:gd name="T2" fmla="*/ 41458984 w 234"/>
                <a:gd name="T3" fmla="*/ 0 h 273"/>
                <a:gd name="T4" fmla="*/ 41458984 w 234"/>
                <a:gd name="T5" fmla="*/ 73758761 h 273"/>
                <a:gd name="T6" fmla="*/ 117581319 w 234"/>
                <a:gd name="T7" fmla="*/ 73758761 h 273"/>
                <a:gd name="T8" fmla="*/ 117581319 w 234"/>
                <a:gd name="T9" fmla="*/ 0 h 273"/>
                <a:gd name="T10" fmla="*/ 159040290 w 234"/>
                <a:gd name="T11" fmla="*/ 0 h 273"/>
                <a:gd name="T12" fmla="*/ 159040290 w 234"/>
                <a:gd name="T13" fmla="*/ 186446386 h 273"/>
                <a:gd name="T14" fmla="*/ 117581319 w 234"/>
                <a:gd name="T15" fmla="*/ 186446386 h 273"/>
                <a:gd name="T16" fmla="*/ 117581319 w 234"/>
                <a:gd name="T17" fmla="*/ 111321595 h 273"/>
                <a:gd name="T18" fmla="*/ 41458984 w 234"/>
                <a:gd name="T19" fmla="*/ 111321595 h 273"/>
                <a:gd name="T20" fmla="*/ 41458984 w 234"/>
                <a:gd name="T21" fmla="*/ 186446386 h 273"/>
                <a:gd name="T22" fmla="*/ 0 w 234"/>
                <a:gd name="T23" fmla="*/ 186446386 h 273"/>
                <a:gd name="T24" fmla="*/ 0 w 234"/>
                <a:gd name="T25" fmla="*/ 0 h 2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4"/>
                <a:gd name="T40" fmla="*/ 0 h 273"/>
                <a:gd name="T41" fmla="*/ 234 w 234"/>
                <a:gd name="T42" fmla="*/ 273 h 2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16"/>
            <p:cNvSpPr>
              <a:spLocks noEditPoints="1"/>
            </p:cNvSpPr>
            <p:nvPr/>
          </p:nvSpPr>
          <p:spPr bwMode="auto">
            <a:xfrm>
              <a:off x="6169036" y="259778"/>
              <a:ext cx="238279" cy="225283"/>
            </a:xfrm>
            <a:custGeom>
              <a:avLst/>
              <a:gdLst>
                <a:gd name="T0" fmla="*/ 96227496 w 293"/>
                <a:gd name="T1" fmla="*/ 48777527 h 276"/>
                <a:gd name="T2" fmla="*/ 72336611 w 293"/>
                <a:gd name="T3" fmla="*/ 108246210 h 276"/>
                <a:gd name="T4" fmla="*/ 121445452 w 293"/>
                <a:gd name="T5" fmla="*/ 108246210 h 276"/>
                <a:gd name="T6" fmla="*/ 96227496 w 293"/>
                <a:gd name="T7" fmla="*/ 48777527 h 276"/>
                <a:gd name="T8" fmla="*/ 78972651 w 293"/>
                <a:gd name="T9" fmla="*/ 0 h 276"/>
                <a:gd name="T10" fmla="*/ 116136457 w 293"/>
                <a:gd name="T11" fmla="*/ 0 h 276"/>
                <a:gd name="T12" fmla="*/ 194445153 w 293"/>
                <a:gd name="T13" fmla="*/ 184419796 h 276"/>
                <a:gd name="T14" fmla="*/ 152636308 w 293"/>
                <a:gd name="T15" fmla="*/ 184419796 h 276"/>
                <a:gd name="T16" fmla="*/ 136045392 w 293"/>
                <a:gd name="T17" fmla="*/ 143660425 h 276"/>
                <a:gd name="T18" fmla="*/ 57736671 w 293"/>
                <a:gd name="T19" fmla="*/ 143660425 h 276"/>
                <a:gd name="T20" fmla="*/ 41145743 w 293"/>
                <a:gd name="T21" fmla="*/ 184419796 h 276"/>
                <a:gd name="T22" fmla="*/ 0 w 293"/>
                <a:gd name="T23" fmla="*/ 184419796 h 276"/>
                <a:gd name="T24" fmla="*/ 78972651 w 293"/>
                <a:gd name="T25" fmla="*/ 0 h 2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276"/>
                <a:gd name="T41" fmla="*/ 293 w 293"/>
                <a:gd name="T42" fmla="*/ 276 h 2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17"/>
            <p:cNvSpPr>
              <a:spLocks noEditPoints="1"/>
            </p:cNvSpPr>
            <p:nvPr/>
          </p:nvSpPr>
          <p:spPr bwMode="auto">
            <a:xfrm>
              <a:off x="6443573" y="259778"/>
              <a:ext cx="195113" cy="225283"/>
            </a:xfrm>
            <a:custGeom>
              <a:avLst/>
              <a:gdLst>
                <a:gd name="T0" fmla="*/ 41101363 w 239"/>
                <a:gd name="T1" fmla="*/ 36879381 h 273"/>
                <a:gd name="T2" fmla="*/ 41101363 w 239"/>
                <a:gd name="T3" fmla="*/ 90833216 h 273"/>
                <a:gd name="T4" fmla="*/ 82201904 w 239"/>
                <a:gd name="T5" fmla="*/ 90833216 h 273"/>
                <a:gd name="T6" fmla="*/ 92982882 w 239"/>
                <a:gd name="T7" fmla="*/ 88783719 h 273"/>
                <a:gd name="T8" fmla="*/ 101742119 w 239"/>
                <a:gd name="T9" fmla="*/ 85368994 h 273"/>
                <a:gd name="T10" fmla="*/ 108479640 w 239"/>
                <a:gd name="T11" fmla="*/ 79905598 h 273"/>
                <a:gd name="T12" fmla="*/ 112522302 w 239"/>
                <a:gd name="T13" fmla="*/ 73076146 h 273"/>
                <a:gd name="T14" fmla="*/ 113196216 w 239"/>
                <a:gd name="T15" fmla="*/ 63514584 h 273"/>
                <a:gd name="T16" fmla="*/ 113196216 w 239"/>
                <a:gd name="T17" fmla="*/ 63514584 h 273"/>
                <a:gd name="T18" fmla="*/ 112522302 w 239"/>
                <a:gd name="T19" fmla="*/ 53953009 h 273"/>
                <a:gd name="T20" fmla="*/ 107805727 w 239"/>
                <a:gd name="T21" fmla="*/ 46440943 h 273"/>
                <a:gd name="T22" fmla="*/ 101742119 w 239"/>
                <a:gd name="T23" fmla="*/ 41660162 h 273"/>
                <a:gd name="T24" fmla="*/ 92308969 w 239"/>
                <a:gd name="T25" fmla="*/ 37562822 h 273"/>
                <a:gd name="T26" fmla="*/ 81527991 w 239"/>
                <a:gd name="T27" fmla="*/ 36879381 h 273"/>
                <a:gd name="T28" fmla="*/ 41101363 w 239"/>
                <a:gd name="T29" fmla="*/ 36879381 h 273"/>
                <a:gd name="T30" fmla="*/ 0 w 239"/>
                <a:gd name="T31" fmla="*/ 0 h 273"/>
                <a:gd name="T32" fmla="*/ 84896738 w 239"/>
                <a:gd name="T33" fmla="*/ 0 h 273"/>
                <a:gd name="T34" fmla="*/ 101742119 w 239"/>
                <a:gd name="T35" fmla="*/ 1366056 h 273"/>
                <a:gd name="T36" fmla="*/ 116564963 w 239"/>
                <a:gd name="T37" fmla="*/ 4097342 h 273"/>
                <a:gd name="T38" fmla="*/ 128692948 w 239"/>
                <a:gd name="T39" fmla="*/ 10244180 h 273"/>
                <a:gd name="T40" fmla="*/ 139473926 w 239"/>
                <a:gd name="T41" fmla="*/ 19122305 h 273"/>
                <a:gd name="T42" fmla="*/ 147559249 w 239"/>
                <a:gd name="T43" fmla="*/ 30732544 h 273"/>
                <a:gd name="T44" fmla="*/ 152949738 w 239"/>
                <a:gd name="T45" fmla="*/ 44392273 h 273"/>
                <a:gd name="T46" fmla="*/ 154970658 w 239"/>
                <a:gd name="T47" fmla="*/ 61465914 h 273"/>
                <a:gd name="T48" fmla="*/ 154970658 w 239"/>
                <a:gd name="T49" fmla="*/ 62148529 h 273"/>
                <a:gd name="T50" fmla="*/ 153623652 w 239"/>
                <a:gd name="T51" fmla="*/ 75808258 h 273"/>
                <a:gd name="T52" fmla="*/ 150254083 w 239"/>
                <a:gd name="T53" fmla="*/ 88101105 h 273"/>
                <a:gd name="T54" fmla="*/ 144190501 w 239"/>
                <a:gd name="T55" fmla="*/ 98345282 h 273"/>
                <a:gd name="T56" fmla="*/ 136105178 w 239"/>
                <a:gd name="T57" fmla="*/ 107906844 h 273"/>
                <a:gd name="T58" fmla="*/ 125998114 w 239"/>
                <a:gd name="T59" fmla="*/ 114736321 h 273"/>
                <a:gd name="T60" fmla="*/ 115217957 w 239"/>
                <a:gd name="T61" fmla="*/ 120199717 h 273"/>
                <a:gd name="T62" fmla="*/ 161035061 w 239"/>
                <a:gd name="T63" fmla="*/ 186446386 h 273"/>
                <a:gd name="T64" fmla="*/ 112522302 w 239"/>
                <a:gd name="T65" fmla="*/ 186446386 h 273"/>
                <a:gd name="T66" fmla="*/ 73442668 w 239"/>
                <a:gd name="T67" fmla="*/ 126346554 h 273"/>
                <a:gd name="T68" fmla="*/ 41101363 w 239"/>
                <a:gd name="T69" fmla="*/ 126346554 h 273"/>
                <a:gd name="T70" fmla="*/ 41101363 w 239"/>
                <a:gd name="T71" fmla="*/ 186446386 h 273"/>
                <a:gd name="T72" fmla="*/ 0 w 239"/>
                <a:gd name="T73" fmla="*/ 186446386 h 273"/>
                <a:gd name="T74" fmla="*/ 0 w 239"/>
                <a:gd name="T75" fmla="*/ 0 h 2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9"/>
                <a:gd name="T115" fmla="*/ 0 h 273"/>
                <a:gd name="T116" fmla="*/ 239 w 239"/>
                <a:gd name="T117" fmla="*/ 273 h 2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9" h="273">
                  <a:moveTo>
                    <a:pt x="61" y="54"/>
                  </a:moveTo>
                  <a:lnTo>
                    <a:pt x="61" y="133"/>
                  </a:lnTo>
                  <a:lnTo>
                    <a:pt x="122" y="133"/>
                  </a:lnTo>
                  <a:lnTo>
                    <a:pt x="138" y="130"/>
                  </a:lnTo>
                  <a:lnTo>
                    <a:pt x="151" y="125"/>
                  </a:lnTo>
                  <a:lnTo>
                    <a:pt x="161" y="117"/>
                  </a:lnTo>
                  <a:lnTo>
                    <a:pt x="167" y="107"/>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18"/>
            <p:cNvSpPr>
              <a:spLocks/>
            </p:cNvSpPr>
            <p:nvPr/>
          </p:nvSpPr>
          <p:spPr bwMode="auto">
            <a:xfrm>
              <a:off x="6662859" y="259778"/>
              <a:ext cx="186479" cy="225283"/>
            </a:xfrm>
            <a:custGeom>
              <a:avLst/>
              <a:gdLst>
                <a:gd name="T0" fmla="*/ 0 w 228"/>
                <a:gd name="T1" fmla="*/ 0 h 273"/>
                <a:gd name="T2" fmla="*/ 152346042 w 228"/>
                <a:gd name="T3" fmla="*/ 0 h 273"/>
                <a:gd name="T4" fmla="*/ 152346042 w 228"/>
                <a:gd name="T5" fmla="*/ 37562822 h 273"/>
                <a:gd name="T6" fmla="*/ 96886985 w 228"/>
                <a:gd name="T7" fmla="*/ 37562822 h 273"/>
                <a:gd name="T8" fmla="*/ 96886985 w 228"/>
                <a:gd name="T9" fmla="*/ 186446386 h 273"/>
                <a:gd name="T10" fmla="*/ 56795547 w 228"/>
                <a:gd name="T11" fmla="*/ 186446386 h 273"/>
                <a:gd name="T12" fmla="*/ 56795547 w 228"/>
                <a:gd name="T13" fmla="*/ 37562822 h 273"/>
                <a:gd name="T14" fmla="*/ 0 w 228"/>
                <a:gd name="T15" fmla="*/ 37562822 h 273"/>
                <a:gd name="T16" fmla="*/ 0 w 228"/>
                <a:gd name="T17" fmla="*/ 0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273"/>
                <a:gd name="T29" fmla="*/ 228 w 228"/>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3" name="Freeform 19"/>
            <p:cNvSpPr>
              <a:spLocks/>
            </p:cNvSpPr>
            <p:nvPr/>
          </p:nvSpPr>
          <p:spPr bwMode="auto">
            <a:xfrm>
              <a:off x="6883871" y="259778"/>
              <a:ext cx="174392" cy="225283"/>
            </a:xfrm>
            <a:custGeom>
              <a:avLst/>
              <a:gdLst>
                <a:gd name="T0" fmla="*/ 0 w 210"/>
                <a:gd name="T1" fmla="*/ 0 h 273"/>
                <a:gd name="T2" fmla="*/ 143003869 w 210"/>
                <a:gd name="T3" fmla="*/ 0 h 273"/>
                <a:gd name="T4" fmla="*/ 143003869 w 210"/>
                <a:gd name="T5" fmla="*/ 36879381 h 273"/>
                <a:gd name="T6" fmla="*/ 41539398 w 210"/>
                <a:gd name="T7" fmla="*/ 36879381 h 273"/>
                <a:gd name="T8" fmla="*/ 41539398 w 210"/>
                <a:gd name="T9" fmla="*/ 76490872 h 273"/>
                <a:gd name="T10" fmla="*/ 131427008 w 210"/>
                <a:gd name="T11" fmla="*/ 76490872 h 273"/>
                <a:gd name="T12" fmla="*/ 131427008 w 210"/>
                <a:gd name="T13" fmla="*/ 114053707 h 273"/>
                <a:gd name="T14" fmla="*/ 41539398 w 210"/>
                <a:gd name="T15" fmla="*/ 114053707 h 273"/>
                <a:gd name="T16" fmla="*/ 41539398 w 210"/>
                <a:gd name="T17" fmla="*/ 186446386 h 273"/>
                <a:gd name="T18" fmla="*/ 0 w 210"/>
                <a:gd name="T19" fmla="*/ 186446386 h 273"/>
                <a:gd name="T20" fmla="*/ 0 w 210"/>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
                <a:gd name="T34" fmla="*/ 0 h 273"/>
                <a:gd name="T35" fmla="*/ 210 w 210"/>
                <a:gd name="T36" fmla="*/ 273 h 2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20"/>
            <p:cNvSpPr>
              <a:spLocks noEditPoints="1"/>
            </p:cNvSpPr>
            <p:nvPr/>
          </p:nvSpPr>
          <p:spPr bwMode="auto">
            <a:xfrm>
              <a:off x="7087617" y="256312"/>
              <a:ext cx="238279" cy="232215"/>
            </a:xfrm>
            <a:custGeom>
              <a:avLst/>
              <a:gdLst>
                <a:gd name="T0" fmla="*/ 96890612 w 293"/>
                <a:gd name="T1" fmla="*/ 37273083 h 282"/>
                <a:gd name="T2" fmla="*/ 81626742 w 293"/>
                <a:gd name="T3" fmla="*/ 39983956 h 282"/>
                <a:gd name="T4" fmla="*/ 69017776 w 293"/>
                <a:gd name="T5" fmla="*/ 45405703 h 282"/>
                <a:gd name="T6" fmla="*/ 57736671 w 293"/>
                <a:gd name="T7" fmla="*/ 54215849 h 282"/>
                <a:gd name="T8" fmla="*/ 49108828 w 293"/>
                <a:gd name="T9" fmla="*/ 65736856 h 282"/>
                <a:gd name="T10" fmla="*/ 43799833 w 293"/>
                <a:gd name="T11" fmla="*/ 79290400 h 282"/>
                <a:gd name="T12" fmla="*/ 42472788 w 293"/>
                <a:gd name="T13" fmla="*/ 94877305 h 282"/>
                <a:gd name="T14" fmla="*/ 42472788 w 293"/>
                <a:gd name="T15" fmla="*/ 95554818 h 282"/>
                <a:gd name="T16" fmla="*/ 43799833 w 293"/>
                <a:gd name="T17" fmla="*/ 111142572 h 282"/>
                <a:gd name="T18" fmla="*/ 49108828 w 293"/>
                <a:gd name="T19" fmla="*/ 124696116 h 282"/>
                <a:gd name="T20" fmla="*/ 57736671 w 293"/>
                <a:gd name="T21" fmla="*/ 136894635 h 282"/>
                <a:gd name="T22" fmla="*/ 69017776 w 293"/>
                <a:gd name="T23" fmla="*/ 145027256 h 282"/>
                <a:gd name="T24" fmla="*/ 82290671 w 293"/>
                <a:gd name="T25" fmla="*/ 151126515 h 282"/>
                <a:gd name="T26" fmla="*/ 97554542 w 293"/>
                <a:gd name="T27" fmla="*/ 153837389 h 282"/>
                <a:gd name="T28" fmla="*/ 112817622 w 293"/>
                <a:gd name="T29" fmla="*/ 151126515 h 282"/>
                <a:gd name="T30" fmla="*/ 126754447 w 293"/>
                <a:gd name="T31" fmla="*/ 146382281 h 282"/>
                <a:gd name="T32" fmla="*/ 137372438 w 293"/>
                <a:gd name="T33" fmla="*/ 136894635 h 282"/>
                <a:gd name="T34" fmla="*/ 145336338 w 293"/>
                <a:gd name="T35" fmla="*/ 125373629 h 282"/>
                <a:gd name="T36" fmla="*/ 150645333 w 293"/>
                <a:gd name="T37" fmla="*/ 111820084 h 282"/>
                <a:gd name="T38" fmla="*/ 152636308 w 293"/>
                <a:gd name="T39" fmla="*/ 96233154 h 282"/>
                <a:gd name="T40" fmla="*/ 152636308 w 293"/>
                <a:gd name="T41" fmla="*/ 95554818 h 282"/>
                <a:gd name="T42" fmla="*/ 150645333 w 293"/>
                <a:gd name="T43" fmla="*/ 80646248 h 282"/>
                <a:gd name="T44" fmla="*/ 145336338 w 293"/>
                <a:gd name="T45" fmla="*/ 66414368 h 282"/>
                <a:gd name="T46" fmla="*/ 137372438 w 293"/>
                <a:gd name="T47" fmla="*/ 54215849 h 282"/>
                <a:gd name="T48" fmla="*/ 125427402 w 293"/>
                <a:gd name="T49" fmla="*/ 45405703 h 282"/>
                <a:gd name="T50" fmla="*/ 112817622 w 293"/>
                <a:gd name="T51" fmla="*/ 39983956 h 282"/>
                <a:gd name="T52" fmla="*/ 96890612 w 293"/>
                <a:gd name="T53" fmla="*/ 37273083 h 282"/>
                <a:gd name="T54" fmla="*/ 97554542 w 293"/>
                <a:gd name="T55" fmla="*/ 0 h 282"/>
                <a:gd name="T56" fmla="*/ 118127432 w 293"/>
                <a:gd name="T57" fmla="*/ 1355026 h 282"/>
                <a:gd name="T58" fmla="*/ 137372438 w 293"/>
                <a:gd name="T59" fmla="*/ 7454288 h 282"/>
                <a:gd name="T60" fmla="*/ 152636308 w 293"/>
                <a:gd name="T61" fmla="*/ 16264424 h 282"/>
                <a:gd name="T62" fmla="*/ 167236248 w 293"/>
                <a:gd name="T63" fmla="*/ 27785437 h 282"/>
                <a:gd name="T64" fmla="*/ 178518168 w 293"/>
                <a:gd name="T65" fmla="*/ 42017317 h 282"/>
                <a:gd name="T66" fmla="*/ 187809113 w 293"/>
                <a:gd name="T67" fmla="*/ 58281748 h 282"/>
                <a:gd name="T68" fmla="*/ 193118108 w 293"/>
                <a:gd name="T69" fmla="*/ 75902014 h 282"/>
                <a:gd name="T70" fmla="*/ 194445153 w 293"/>
                <a:gd name="T71" fmla="*/ 94877305 h 282"/>
                <a:gd name="T72" fmla="*/ 194445153 w 293"/>
                <a:gd name="T73" fmla="*/ 95554818 h 282"/>
                <a:gd name="T74" fmla="*/ 193118108 w 293"/>
                <a:gd name="T75" fmla="*/ 114530958 h 282"/>
                <a:gd name="T76" fmla="*/ 187809113 w 293"/>
                <a:gd name="T77" fmla="*/ 132828737 h 282"/>
                <a:gd name="T78" fmla="*/ 178518168 w 293"/>
                <a:gd name="T79" fmla="*/ 149093154 h 282"/>
                <a:gd name="T80" fmla="*/ 167236248 w 293"/>
                <a:gd name="T81" fmla="*/ 162647522 h 282"/>
                <a:gd name="T82" fmla="*/ 152636308 w 293"/>
                <a:gd name="T83" fmla="*/ 174846041 h 282"/>
                <a:gd name="T84" fmla="*/ 136045392 w 293"/>
                <a:gd name="T85" fmla="*/ 183656174 h 282"/>
                <a:gd name="T86" fmla="*/ 117463502 w 293"/>
                <a:gd name="T87" fmla="*/ 189077098 h 282"/>
                <a:gd name="T88" fmla="*/ 96890612 w 293"/>
                <a:gd name="T89" fmla="*/ 191110459 h 282"/>
                <a:gd name="T90" fmla="*/ 76317747 w 293"/>
                <a:gd name="T91" fmla="*/ 189755434 h 282"/>
                <a:gd name="T92" fmla="*/ 58399786 w 293"/>
                <a:gd name="T93" fmla="*/ 183656174 h 282"/>
                <a:gd name="T94" fmla="*/ 41808858 w 293"/>
                <a:gd name="T95" fmla="*/ 174846041 h 282"/>
                <a:gd name="T96" fmla="*/ 27208918 w 293"/>
                <a:gd name="T97" fmla="*/ 163325034 h 282"/>
                <a:gd name="T98" fmla="*/ 15926992 w 293"/>
                <a:gd name="T99" fmla="*/ 149093154 h 282"/>
                <a:gd name="T100" fmla="*/ 7299973 w 293"/>
                <a:gd name="T101" fmla="*/ 132828737 h 282"/>
                <a:gd name="T102" fmla="*/ 1990976 w 293"/>
                <a:gd name="T103" fmla="*/ 114530958 h 282"/>
                <a:gd name="T104" fmla="*/ 0 w 293"/>
                <a:gd name="T105" fmla="*/ 96233154 h 282"/>
                <a:gd name="T106" fmla="*/ 0 w 293"/>
                <a:gd name="T107" fmla="*/ 95554818 h 282"/>
                <a:gd name="T108" fmla="*/ 1990976 w 293"/>
                <a:gd name="T109" fmla="*/ 76579527 h 282"/>
                <a:gd name="T110" fmla="*/ 7299973 w 293"/>
                <a:gd name="T111" fmla="*/ 58281748 h 282"/>
                <a:gd name="T112" fmla="*/ 15926992 w 293"/>
                <a:gd name="T113" fmla="*/ 42017317 h 282"/>
                <a:gd name="T114" fmla="*/ 27872848 w 293"/>
                <a:gd name="T115" fmla="*/ 28462950 h 282"/>
                <a:gd name="T116" fmla="*/ 42472788 w 293"/>
                <a:gd name="T117" fmla="*/ 16264424 h 282"/>
                <a:gd name="T118" fmla="*/ 58399786 w 293"/>
                <a:gd name="T119" fmla="*/ 7454288 h 282"/>
                <a:gd name="T120" fmla="*/ 76981676 w 293"/>
                <a:gd name="T121" fmla="*/ 1355026 h 282"/>
                <a:gd name="T122" fmla="*/ 97554542 w 293"/>
                <a:gd name="T123" fmla="*/ 0 h 2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
                <a:gd name="T187" fmla="*/ 0 h 282"/>
                <a:gd name="T188" fmla="*/ 293 w 293"/>
                <a:gd name="T189" fmla="*/ 282 h 2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5" name="Freeform 21"/>
            <p:cNvSpPr>
              <a:spLocks noEditPoints="1"/>
            </p:cNvSpPr>
            <p:nvPr/>
          </p:nvSpPr>
          <p:spPr bwMode="auto">
            <a:xfrm>
              <a:off x="7372515" y="259778"/>
              <a:ext cx="195113" cy="225283"/>
            </a:xfrm>
            <a:custGeom>
              <a:avLst/>
              <a:gdLst>
                <a:gd name="T0" fmla="*/ 41101363 w 239"/>
                <a:gd name="T1" fmla="*/ 36879381 h 273"/>
                <a:gd name="T2" fmla="*/ 41101363 w 239"/>
                <a:gd name="T3" fmla="*/ 90833216 h 273"/>
                <a:gd name="T4" fmla="*/ 82201904 w 239"/>
                <a:gd name="T5" fmla="*/ 90833216 h 273"/>
                <a:gd name="T6" fmla="*/ 92982882 w 239"/>
                <a:gd name="T7" fmla="*/ 88783719 h 273"/>
                <a:gd name="T8" fmla="*/ 101742119 w 239"/>
                <a:gd name="T9" fmla="*/ 85368994 h 273"/>
                <a:gd name="T10" fmla="*/ 108479640 w 239"/>
                <a:gd name="T11" fmla="*/ 79905598 h 273"/>
                <a:gd name="T12" fmla="*/ 112522302 w 239"/>
                <a:gd name="T13" fmla="*/ 73076146 h 273"/>
                <a:gd name="T14" fmla="*/ 113196216 w 239"/>
                <a:gd name="T15" fmla="*/ 63514584 h 273"/>
                <a:gd name="T16" fmla="*/ 113196216 w 239"/>
                <a:gd name="T17" fmla="*/ 63514584 h 273"/>
                <a:gd name="T18" fmla="*/ 112522302 w 239"/>
                <a:gd name="T19" fmla="*/ 53953009 h 273"/>
                <a:gd name="T20" fmla="*/ 107805727 w 239"/>
                <a:gd name="T21" fmla="*/ 46440943 h 273"/>
                <a:gd name="T22" fmla="*/ 101742119 w 239"/>
                <a:gd name="T23" fmla="*/ 41660162 h 273"/>
                <a:gd name="T24" fmla="*/ 92308969 w 239"/>
                <a:gd name="T25" fmla="*/ 37562822 h 273"/>
                <a:gd name="T26" fmla="*/ 81527991 w 239"/>
                <a:gd name="T27" fmla="*/ 36879381 h 273"/>
                <a:gd name="T28" fmla="*/ 41101363 w 239"/>
                <a:gd name="T29" fmla="*/ 36879381 h 273"/>
                <a:gd name="T30" fmla="*/ 0 w 239"/>
                <a:gd name="T31" fmla="*/ 0 h 273"/>
                <a:gd name="T32" fmla="*/ 84896738 w 239"/>
                <a:gd name="T33" fmla="*/ 0 h 273"/>
                <a:gd name="T34" fmla="*/ 101742119 w 239"/>
                <a:gd name="T35" fmla="*/ 1366056 h 273"/>
                <a:gd name="T36" fmla="*/ 116564963 w 239"/>
                <a:gd name="T37" fmla="*/ 4097342 h 273"/>
                <a:gd name="T38" fmla="*/ 128692948 w 239"/>
                <a:gd name="T39" fmla="*/ 10244180 h 273"/>
                <a:gd name="T40" fmla="*/ 139473926 w 239"/>
                <a:gd name="T41" fmla="*/ 19122305 h 273"/>
                <a:gd name="T42" fmla="*/ 147559249 w 239"/>
                <a:gd name="T43" fmla="*/ 30732544 h 273"/>
                <a:gd name="T44" fmla="*/ 152949738 w 239"/>
                <a:gd name="T45" fmla="*/ 44392273 h 273"/>
                <a:gd name="T46" fmla="*/ 154970658 w 239"/>
                <a:gd name="T47" fmla="*/ 61465914 h 273"/>
                <a:gd name="T48" fmla="*/ 154970658 w 239"/>
                <a:gd name="T49" fmla="*/ 62148529 h 273"/>
                <a:gd name="T50" fmla="*/ 153623652 w 239"/>
                <a:gd name="T51" fmla="*/ 75808258 h 273"/>
                <a:gd name="T52" fmla="*/ 150254083 w 239"/>
                <a:gd name="T53" fmla="*/ 88101105 h 273"/>
                <a:gd name="T54" fmla="*/ 144190501 w 239"/>
                <a:gd name="T55" fmla="*/ 98345282 h 273"/>
                <a:gd name="T56" fmla="*/ 136105178 w 239"/>
                <a:gd name="T57" fmla="*/ 107906844 h 273"/>
                <a:gd name="T58" fmla="*/ 125998114 w 239"/>
                <a:gd name="T59" fmla="*/ 114736321 h 273"/>
                <a:gd name="T60" fmla="*/ 115217957 w 239"/>
                <a:gd name="T61" fmla="*/ 120199717 h 273"/>
                <a:gd name="T62" fmla="*/ 161035061 w 239"/>
                <a:gd name="T63" fmla="*/ 186446386 h 273"/>
                <a:gd name="T64" fmla="*/ 112522302 w 239"/>
                <a:gd name="T65" fmla="*/ 186446386 h 273"/>
                <a:gd name="T66" fmla="*/ 73442668 w 239"/>
                <a:gd name="T67" fmla="*/ 126346554 h 273"/>
                <a:gd name="T68" fmla="*/ 41101363 w 239"/>
                <a:gd name="T69" fmla="*/ 126346554 h 273"/>
                <a:gd name="T70" fmla="*/ 41101363 w 239"/>
                <a:gd name="T71" fmla="*/ 186446386 h 273"/>
                <a:gd name="T72" fmla="*/ 0 w 239"/>
                <a:gd name="T73" fmla="*/ 186446386 h 273"/>
                <a:gd name="T74" fmla="*/ 0 w 239"/>
                <a:gd name="T75" fmla="*/ 0 h 2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9"/>
                <a:gd name="T115" fmla="*/ 0 h 273"/>
                <a:gd name="T116" fmla="*/ 239 w 239"/>
                <a:gd name="T117" fmla="*/ 273 h 2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9" h="273">
                  <a:moveTo>
                    <a:pt x="61" y="54"/>
                  </a:moveTo>
                  <a:lnTo>
                    <a:pt x="61" y="133"/>
                  </a:lnTo>
                  <a:lnTo>
                    <a:pt x="122" y="133"/>
                  </a:lnTo>
                  <a:lnTo>
                    <a:pt x="138" y="130"/>
                  </a:lnTo>
                  <a:lnTo>
                    <a:pt x="151" y="125"/>
                  </a:lnTo>
                  <a:lnTo>
                    <a:pt x="161" y="117"/>
                  </a:lnTo>
                  <a:lnTo>
                    <a:pt x="167" y="107"/>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6" name="Freeform 22"/>
            <p:cNvSpPr>
              <a:spLocks noEditPoints="1"/>
            </p:cNvSpPr>
            <p:nvPr/>
          </p:nvSpPr>
          <p:spPr bwMode="auto">
            <a:xfrm>
              <a:off x="7603887" y="259778"/>
              <a:ext cx="208926" cy="225283"/>
            </a:xfrm>
            <a:custGeom>
              <a:avLst/>
              <a:gdLst>
                <a:gd name="T0" fmla="*/ 41752906 w 255"/>
                <a:gd name="T1" fmla="*/ 36879381 h 273"/>
                <a:gd name="T2" fmla="*/ 41752906 w 255"/>
                <a:gd name="T3" fmla="*/ 148883578 h 273"/>
                <a:gd name="T4" fmla="*/ 73404664 w 255"/>
                <a:gd name="T5" fmla="*/ 148883578 h 273"/>
                <a:gd name="T6" fmla="*/ 88893257 w 255"/>
                <a:gd name="T7" fmla="*/ 146834908 h 273"/>
                <a:gd name="T8" fmla="*/ 102362276 w 255"/>
                <a:gd name="T9" fmla="*/ 142054126 h 273"/>
                <a:gd name="T10" fmla="*/ 113810927 w 255"/>
                <a:gd name="T11" fmla="*/ 133858619 h 273"/>
                <a:gd name="T12" fmla="*/ 121891682 w 255"/>
                <a:gd name="T13" fmla="*/ 122248387 h 273"/>
                <a:gd name="T14" fmla="*/ 127279126 w 255"/>
                <a:gd name="T15" fmla="*/ 109272925 h 273"/>
                <a:gd name="T16" fmla="*/ 129299520 w 255"/>
                <a:gd name="T17" fmla="*/ 93564500 h 273"/>
                <a:gd name="T18" fmla="*/ 129299520 w 255"/>
                <a:gd name="T19" fmla="*/ 92881886 h 273"/>
                <a:gd name="T20" fmla="*/ 127279126 w 255"/>
                <a:gd name="T21" fmla="*/ 77856928 h 273"/>
                <a:gd name="T22" fmla="*/ 121891682 w 255"/>
                <a:gd name="T23" fmla="*/ 63514584 h 273"/>
                <a:gd name="T24" fmla="*/ 113810927 w 255"/>
                <a:gd name="T25" fmla="*/ 51904339 h 273"/>
                <a:gd name="T26" fmla="*/ 102362276 w 255"/>
                <a:gd name="T27" fmla="*/ 43708832 h 273"/>
                <a:gd name="T28" fmla="*/ 88893257 w 255"/>
                <a:gd name="T29" fmla="*/ 38245436 h 273"/>
                <a:gd name="T30" fmla="*/ 73404664 w 255"/>
                <a:gd name="T31" fmla="*/ 36879381 h 273"/>
                <a:gd name="T32" fmla="*/ 41752906 w 255"/>
                <a:gd name="T33" fmla="*/ 36879381 h 273"/>
                <a:gd name="T34" fmla="*/ 0 w 255"/>
                <a:gd name="T35" fmla="*/ 0 h 273"/>
                <a:gd name="T36" fmla="*/ 73404664 w 255"/>
                <a:gd name="T37" fmla="*/ 0 h 273"/>
                <a:gd name="T38" fmla="*/ 94280700 w 255"/>
                <a:gd name="T39" fmla="*/ 1366056 h 273"/>
                <a:gd name="T40" fmla="*/ 113137189 w 255"/>
                <a:gd name="T41" fmla="*/ 6829455 h 273"/>
                <a:gd name="T42" fmla="*/ 129973258 w 255"/>
                <a:gd name="T43" fmla="*/ 15024965 h 273"/>
                <a:gd name="T44" fmla="*/ 144788933 w 255"/>
                <a:gd name="T45" fmla="*/ 26635197 h 273"/>
                <a:gd name="T46" fmla="*/ 156236738 w 255"/>
                <a:gd name="T47" fmla="*/ 39611492 h 273"/>
                <a:gd name="T48" fmla="*/ 164992052 w 255"/>
                <a:gd name="T49" fmla="*/ 56002518 h 273"/>
                <a:gd name="T50" fmla="*/ 170379496 w 255"/>
                <a:gd name="T51" fmla="*/ 73758761 h 273"/>
                <a:gd name="T52" fmla="*/ 171726152 w 255"/>
                <a:gd name="T53" fmla="*/ 92198445 h 273"/>
                <a:gd name="T54" fmla="*/ 171726152 w 255"/>
                <a:gd name="T55" fmla="*/ 92881886 h 273"/>
                <a:gd name="T56" fmla="*/ 170379496 w 255"/>
                <a:gd name="T57" fmla="*/ 112004210 h 273"/>
                <a:gd name="T58" fmla="*/ 164992052 w 255"/>
                <a:gd name="T59" fmla="*/ 129761279 h 273"/>
                <a:gd name="T60" fmla="*/ 156236738 w 255"/>
                <a:gd name="T61" fmla="*/ 145468852 h 273"/>
                <a:gd name="T62" fmla="*/ 144788933 w 255"/>
                <a:gd name="T63" fmla="*/ 159128581 h 273"/>
                <a:gd name="T64" fmla="*/ 129973258 w 255"/>
                <a:gd name="T65" fmla="*/ 170738814 h 273"/>
                <a:gd name="T66" fmla="*/ 113137189 w 255"/>
                <a:gd name="T67" fmla="*/ 178933494 h 273"/>
                <a:gd name="T68" fmla="*/ 94280700 w 255"/>
                <a:gd name="T69" fmla="*/ 183714275 h 273"/>
                <a:gd name="T70" fmla="*/ 73404664 w 255"/>
                <a:gd name="T71" fmla="*/ 186446386 h 273"/>
                <a:gd name="T72" fmla="*/ 0 w 255"/>
                <a:gd name="T73" fmla="*/ 186446386 h 273"/>
                <a:gd name="T74" fmla="*/ 0 w 255"/>
                <a:gd name="T75" fmla="*/ 0 h 2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73"/>
                <a:gd name="T116" fmla="*/ 255 w 255"/>
                <a:gd name="T117" fmla="*/ 273 h 2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7" name="Freeform 23"/>
            <p:cNvSpPr>
              <a:spLocks/>
            </p:cNvSpPr>
            <p:nvPr/>
          </p:nvSpPr>
          <p:spPr bwMode="auto">
            <a:xfrm>
              <a:off x="7862885" y="259778"/>
              <a:ext cx="162306" cy="225283"/>
            </a:xfrm>
            <a:custGeom>
              <a:avLst/>
              <a:gdLst>
                <a:gd name="T0" fmla="*/ 0 w 198"/>
                <a:gd name="T1" fmla="*/ 0 h 273"/>
                <a:gd name="T2" fmla="*/ 134986602 w 198"/>
                <a:gd name="T3" fmla="*/ 0 h 273"/>
                <a:gd name="T4" fmla="*/ 134986602 w 198"/>
                <a:gd name="T5" fmla="*/ 19122305 h 273"/>
                <a:gd name="T6" fmla="*/ 20452139 w 198"/>
                <a:gd name="T7" fmla="*/ 19122305 h 273"/>
                <a:gd name="T8" fmla="*/ 20452139 w 198"/>
                <a:gd name="T9" fmla="*/ 86052435 h 273"/>
                <a:gd name="T10" fmla="*/ 122715323 w 198"/>
                <a:gd name="T11" fmla="*/ 86052435 h 273"/>
                <a:gd name="T12" fmla="*/ 122715323 w 198"/>
                <a:gd name="T13" fmla="*/ 105174733 h 273"/>
                <a:gd name="T14" fmla="*/ 20452139 w 198"/>
                <a:gd name="T15" fmla="*/ 105174733 h 273"/>
                <a:gd name="T16" fmla="*/ 20452139 w 198"/>
                <a:gd name="T17" fmla="*/ 186446386 h 273"/>
                <a:gd name="T18" fmla="*/ 0 w 198"/>
                <a:gd name="T19" fmla="*/ 186446386 h 273"/>
                <a:gd name="T20" fmla="*/ 0 w 198"/>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73"/>
                <a:gd name="T35" fmla="*/ 198 w 198"/>
                <a:gd name="T36" fmla="*/ 273 h 2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8" name="Freeform 24"/>
            <p:cNvSpPr>
              <a:spLocks/>
            </p:cNvSpPr>
            <p:nvPr/>
          </p:nvSpPr>
          <p:spPr bwMode="auto">
            <a:xfrm>
              <a:off x="8071811" y="259778"/>
              <a:ext cx="186479" cy="228749"/>
            </a:xfrm>
            <a:custGeom>
              <a:avLst/>
              <a:gdLst>
                <a:gd name="T0" fmla="*/ 0 w 230"/>
                <a:gd name="T1" fmla="*/ 0 h 277"/>
                <a:gd name="T2" fmla="*/ 20355174 w 230"/>
                <a:gd name="T3" fmla="*/ 0 h 277"/>
                <a:gd name="T4" fmla="*/ 20355174 w 230"/>
                <a:gd name="T5" fmla="*/ 106506384 h 277"/>
                <a:gd name="T6" fmla="*/ 21667888 w 230"/>
                <a:gd name="T7" fmla="*/ 122892321 h 277"/>
                <a:gd name="T8" fmla="*/ 25607650 w 230"/>
                <a:gd name="T9" fmla="*/ 136547385 h 277"/>
                <a:gd name="T10" fmla="*/ 31517299 w 230"/>
                <a:gd name="T11" fmla="*/ 148153280 h 277"/>
                <a:gd name="T12" fmla="*/ 39396823 w 230"/>
                <a:gd name="T13" fmla="*/ 157711660 h 277"/>
                <a:gd name="T14" fmla="*/ 49902586 w 230"/>
                <a:gd name="T15" fmla="*/ 163856686 h 277"/>
                <a:gd name="T16" fmla="*/ 61721885 w 230"/>
                <a:gd name="T17" fmla="*/ 168635876 h 277"/>
                <a:gd name="T18" fmla="*/ 75511052 w 230"/>
                <a:gd name="T19" fmla="*/ 169318382 h 277"/>
                <a:gd name="T20" fmla="*/ 89299409 w 230"/>
                <a:gd name="T21" fmla="*/ 168635876 h 277"/>
                <a:gd name="T22" fmla="*/ 101118695 w 230"/>
                <a:gd name="T23" fmla="*/ 164539192 h 277"/>
                <a:gd name="T24" fmla="*/ 110968126 w 230"/>
                <a:gd name="T25" fmla="*/ 158394165 h 277"/>
                <a:gd name="T26" fmla="*/ 119504007 w 230"/>
                <a:gd name="T27" fmla="*/ 148836612 h 277"/>
                <a:gd name="T28" fmla="*/ 125413650 w 230"/>
                <a:gd name="T29" fmla="*/ 138594901 h 277"/>
                <a:gd name="T30" fmla="*/ 129353412 w 230"/>
                <a:gd name="T31" fmla="*/ 124258158 h 277"/>
                <a:gd name="T32" fmla="*/ 130666126 w 230"/>
                <a:gd name="T33" fmla="*/ 108554752 h 277"/>
                <a:gd name="T34" fmla="*/ 130666126 w 230"/>
                <a:gd name="T35" fmla="*/ 0 h 277"/>
                <a:gd name="T36" fmla="*/ 151021294 w 230"/>
                <a:gd name="T37" fmla="*/ 0 h 277"/>
                <a:gd name="T38" fmla="*/ 151021294 w 230"/>
                <a:gd name="T39" fmla="*/ 106506384 h 277"/>
                <a:gd name="T40" fmla="*/ 149051413 w 230"/>
                <a:gd name="T41" fmla="*/ 124940663 h 277"/>
                <a:gd name="T42" fmla="*/ 145768007 w 230"/>
                <a:gd name="T43" fmla="*/ 142009080 h 277"/>
                <a:gd name="T44" fmla="*/ 138545650 w 230"/>
                <a:gd name="T45" fmla="*/ 156346649 h 277"/>
                <a:gd name="T46" fmla="*/ 130009769 w 230"/>
                <a:gd name="T47" fmla="*/ 168635876 h 277"/>
                <a:gd name="T48" fmla="*/ 119504007 w 230"/>
                <a:gd name="T49" fmla="*/ 176828419 h 277"/>
                <a:gd name="T50" fmla="*/ 105714814 w 230"/>
                <a:gd name="T51" fmla="*/ 183655951 h 277"/>
                <a:gd name="T52" fmla="*/ 91269290 w 230"/>
                <a:gd name="T53" fmla="*/ 187751809 h 277"/>
                <a:gd name="T54" fmla="*/ 74853885 w 230"/>
                <a:gd name="T55" fmla="*/ 189117646 h 277"/>
                <a:gd name="T56" fmla="*/ 59095647 w 230"/>
                <a:gd name="T57" fmla="*/ 187751809 h 277"/>
                <a:gd name="T58" fmla="*/ 44650110 w 230"/>
                <a:gd name="T59" fmla="*/ 183655951 h 277"/>
                <a:gd name="T60" fmla="*/ 31517299 w 230"/>
                <a:gd name="T61" fmla="*/ 176828419 h 277"/>
                <a:gd name="T62" fmla="*/ 20355174 w 230"/>
                <a:gd name="T63" fmla="*/ 168635876 h 277"/>
                <a:gd name="T64" fmla="*/ 11819289 w 230"/>
                <a:gd name="T65" fmla="*/ 157029155 h 277"/>
                <a:gd name="T66" fmla="*/ 5253288 w 230"/>
                <a:gd name="T67" fmla="*/ 142691585 h 277"/>
                <a:gd name="T68" fmla="*/ 656357 w 230"/>
                <a:gd name="T69" fmla="*/ 126989006 h 277"/>
                <a:gd name="T70" fmla="*/ 0 w 230"/>
                <a:gd name="T71" fmla="*/ 108554752 h 277"/>
                <a:gd name="T72" fmla="*/ 0 w 230"/>
                <a:gd name="T73" fmla="*/ 0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0"/>
                <a:gd name="T112" fmla="*/ 0 h 277"/>
                <a:gd name="T113" fmla="*/ 230 w 230"/>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9" name="Freeform 25"/>
            <p:cNvSpPr>
              <a:spLocks/>
            </p:cNvSpPr>
            <p:nvPr/>
          </p:nvSpPr>
          <p:spPr bwMode="auto">
            <a:xfrm>
              <a:off x="8316996" y="259778"/>
              <a:ext cx="193386" cy="225283"/>
            </a:xfrm>
            <a:custGeom>
              <a:avLst/>
              <a:gdLst>
                <a:gd name="T0" fmla="*/ 0 w 233"/>
                <a:gd name="T1" fmla="*/ 0 h 273"/>
                <a:gd name="T2" fmla="*/ 19194431 w 233"/>
                <a:gd name="T3" fmla="*/ 0 h 273"/>
                <a:gd name="T4" fmla="*/ 139157352 w 233"/>
                <a:gd name="T5" fmla="*/ 148883578 h 273"/>
                <a:gd name="T6" fmla="*/ 139157352 w 233"/>
                <a:gd name="T7" fmla="*/ 0 h 273"/>
                <a:gd name="T8" fmla="*/ 159722866 w 233"/>
                <a:gd name="T9" fmla="*/ 0 h 273"/>
                <a:gd name="T10" fmla="*/ 159722866 w 233"/>
                <a:gd name="T11" fmla="*/ 186446386 h 273"/>
                <a:gd name="T12" fmla="*/ 142585076 w 233"/>
                <a:gd name="T13" fmla="*/ 186446386 h 273"/>
                <a:gd name="T14" fmla="*/ 20565520 w 233"/>
                <a:gd name="T15" fmla="*/ 33464655 h 273"/>
                <a:gd name="T16" fmla="*/ 20565520 w 233"/>
                <a:gd name="T17" fmla="*/ 186446386 h 273"/>
                <a:gd name="T18" fmla="*/ 0 w 233"/>
                <a:gd name="T19" fmla="*/ 186446386 h 273"/>
                <a:gd name="T20" fmla="*/ 0 w 233"/>
                <a:gd name="T21" fmla="*/ 0 h 2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273"/>
                <a:gd name="T35" fmla="*/ 233 w 233"/>
                <a:gd name="T36" fmla="*/ 273 h 2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0" name="Freeform 26"/>
            <p:cNvSpPr>
              <a:spLocks noEditPoints="1"/>
            </p:cNvSpPr>
            <p:nvPr/>
          </p:nvSpPr>
          <p:spPr bwMode="auto">
            <a:xfrm>
              <a:off x="8572541" y="259778"/>
              <a:ext cx="198565" cy="225283"/>
            </a:xfrm>
            <a:custGeom>
              <a:avLst/>
              <a:gdLst>
                <a:gd name="T0" fmla="*/ 20377897 w 242"/>
                <a:gd name="T1" fmla="*/ 19122305 h 273"/>
                <a:gd name="T2" fmla="*/ 20377897 w 242"/>
                <a:gd name="T3" fmla="*/ 166640647 h 273"/>
                <a:gd name="T4" fmla="*/ 65210099 w 242"/>
                <a:gd name="T5" fmla="*/ 166640647 h 273"/>
                <a:gd name="T6" fmla="*/ 83550612 w 242"/>
                <a:gd name="T7" fmla="*/ 164591977 h 273"/>
                <a:gd name="T8" fmla="*/ 100532874 w 242"/>
                <a:gd name="T9" fmla="*/ 159128581 h 273"/>
                <a:gd name="T10" fmla="*/ 115476961 w 242"/>
                <a:gd name="T11" fmla="*/ 150933074 h 273"/>
                <a:gd name="T12" fmla="*/ 127024570 w 242"/>
                <a:gd name="T13" fmla="*/ 140005456 h 273"/>
                <a:gd name="T14" fmla="*/ 135175726 w 242"/>
                <a:gd name="T15" fmla="*/ 126346554 h 273"/>
                <a:gd name="T16" fmla="*/ 139930429 w 242"/>
                <a:gd name="T17" fmla="*/ 110638154 h 273"/>
                <a:gd name="T18" fmla="*/ 142647756 w 242"/>
                <a:gd name="T19" fmla="*/ 93564500 h 273"/>
                <a:gd name="T20" fmla="*/ 142647756 w 242"/>
                <a:gd name="T21" fmla="*/ 92881886 h 273"/>
                <a:gd name="T22" fmla="*/ 139930429 w 242"/>
                <a:gd name="T23" fmla="*/ 75808258 h 273"/>
                <a:gd name="T24" fmla="*/ 135175726 w 242"/>
                <a:gd name="T25" fmla="*/ 60783299 h 273"/>
                <a:gd name="T26" fmla="*/ 127024570 w 242"/>
                <a:gd name="T27" fmla="*/ 46440943 h 273"/>
                <a:gd name="T28" fmla="*/ 115476961 w 242"/>
                <a:gd name="T29" fmla="*/ 35513325 h 273"/>
                <a:gd name="T30" fmla="*/ 100532874 w 242"/>
                <a:gd name="T31" fmla="*/ 26635197 h 273"/>
                <a:gd name="T32" fmla="*/ 83550612 w 242"/>
                <a:gd name="T33" fmla="*/ 21171801 h 273"/>
                <a:gd name="T34" fmla="*/ 65210099 w 242"/>
                <a:gd name="T35" fmla="*/ 19122305 h 273"/>
                <a:gd name="T36" fmla="*/ 20377897 w 242"/>
                <a:gd name="T37" fmla="*/ 19122305 h 273"/>
                <a:gd name="T38" fmla="*/ 0 w 242"/>
                <a:gd name="T39" fmla="*/ 0 h 273"/>
                <a:gd name="T40" fmla="*/ 65210099 w 242"/>
                <a:gd name="T41" fmla="*/ 0 h 273"/>
                <a:gd name="T42" fmla="*/ 85588813 w 242"/>
                <a:gd name="T43" fmla="*/ 1366056 h 273"/>
                <a:gd name="T44" fmla="*/ 105287578 w 242"/>
                <a:gd name="T45" fmla="*/ 6829455 h 273"/>
                <a:gd name="T46" fmla="*/ 122269866 w 242"/>
                <a:gd name="T47" fmla="*/ 15024965 h 273"/>
                <a:gd name="T48" fmla="*/ 136534801 w 242"/>
                <a:gd name="T49" fmla="*/ 26635197 h 273"/>
                <a:gd name="T50" fmla="*/ 148082410 w 242"/>
                <a:gd name="T51" fmla="*/ 39611492 h 273"/>
                <a:gd name="T52" fmla="*/ 156912692 w 242"/>
                <a:gd name="T53" fmla="*/ 56002518 h 273"/>
                <a:gd name="T54" fmla="*/ 162346521 w 242"/>
                <a:gd name="T55" fmla="*/ 73758761 h 273"/>
                <a:gd name="T56" fmla="*/ 164384722 w 242"/>
                <a:gd name="T57" fmla="*/ 92198445 h 273"/>
                <a:gd name="T58" fmla="*/ 164384722 w 242"/>
                <a:gd name="T59" fmla="*/ 92881886 h 273"/>
                <a:gd name="T60" fmla="*/ 162346521 w 242"/>
                <a:gd name="T61" fmla="*/ 112004210 h 273"/>
                <a:gd name="T62" fmla="*/ 156912692 w 242"/>
                <a:gd name="T63" fmla="*/ 129761279 h 273"/>
                <a:gd name="T64" fmla="*/ 148082410 w 242"/>
                <a:gd name="T65" fmla="*/ 145468852 h 273"/>
                <a:gd name="T66" fmla="*/ 136534801 w 242"/>
                <a:gd name="T67" fmla="*/ 159128581 h 273"/>
                <a:gd name="T68" fmla="*/ 122269866 w 242"/>
                <a:gd name="T69" fmla="*/ 170738814 h 273"/>
                <a:gd name="T70" fmla="*/ 105287578 w 242"/>
                <a:gd name="T71" fmla="*/ 178933494 h 273"/>
                <a:gd name="T72" fmla="*/ 85588813 w 242"/>
                <a:gd name="T73" fmla="*/ 183714275 h 273"/>
                <a:gd name="T74" fmla="*/ 65210099 w 242"/>
                <a:gd name="T75" fmla="*/ 186446386 h 273"/>
                <a:gd name="T76" fmla="*/ 0 w 242"/>
                <a:gd name="T77" fmla="*/ 186446386 h 273"/>
                <a:gd name="T78" fmla="*/ 0 w 242"/>
                <a:gd name="T79" fmla="*/ 0 h 2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2"/>
                <a:gd name="T121" fmla="*/ 0 h 273"/>
                <a:gd name="T122" fmla="*/ 242 w 242"/>
                <a:gd name="T123" fmla="*/ 273 h 2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1" name="Freeform 27"/>
            <p:cNvSpPr>
              <a:spLocks/>
            </p:cNvSpPr>
            <p:nvPr/>
          </p:nvSpPr>
          <p:spPr bwMode="auto">
            <a:xfrm>
              <a:off x="8807367" y="259778"/>
              <a:ext cx="169212" cy="225283"/>
            </a:xfrm>
            <a:custGeom>
              <a:avLst/>
              <a:gdLst>
                <a:gd name="T0" fmla="*/ 86864792 w 208"/>
                <a:gd name="T1" fmla="*/ 649434 h 280"/>
                <a:gd name="T2" fmla="*/ 118937408 w 208"/>
                <a:gd name="T3" fmla="*/ 11685790 h 280"/>
                <a:gd name="T4" fmla="*/ 121610397 w 208"/>
                <a:gd name="T5" fmla="*/ 37006482 h 280"/>
                <a:gd name="T6" fmla="*/ 86196136 w 208"/>
                <a:gd name="T7" fmla="*/ 20126021 h 280"/>
                <a:gd name="T8" fmla="*/ 54123545 w 208"/>
                <a:gd name="T9" fmla="*/ 19476587 h 280"/>
                <a:gd name="T10" fmla="*/ 36082086 w 208"/>
                <a:gd name="T11" fmla="*/ 29215689 h 280"/>
                <a:gd name="T12" fmla="*/ 28063939 w 208"/>
                <a:gd name="T13" fmla="*/ 46095338 h 280"/>
                <a:gd name="T14" fmla="*/ 30068271 w 208"/>
                <a:gd name="T15" fmla="*/ 54535579 h 280"/>
                <a:gd name="T16" fmla="*/ 38086419 w 208"/>
                <a:gd name="T17" fmla="*/ 67520234 h 280"/>
                <a:gd name="T18" fmla="*/ 60805198 w 208"/>
                <a:gd name="T19" fmla="*/ 77258524 h 280"/>
                <a:gd name="T20" fmla="*/ 97555110 w 208"/>
                <a:gd name="T21" fmla="*/ 85698752 h 280"/>
                <a:gd name="T22" fmla="*/ 124283385 w 208"/>
                <a:gd name="T23" fmla="*/ 99981470 h 280"/>
                <a:gd name="T24" fmla="*/ 137646692 w 208"/>
                <a:gd name="T25" fmla="*/ 118809448 h 280"/>
                <a:gd name="T26" fmla="*/ 138983186 w 208"/>
                <a:gd name="T27" fmla="*/ 131794103 h 280"/>
                <a:gd name="T28" fmla="*/ 132969371 w 208"/>
                <a:gd name="T29" fmla="*/ 155166483 h 280"/>
                <a:gd name="T30" fmla="*/ 116264420 w 208"/>
                <a:gd name="T31" fmla="*/ 171397504 h 280"/>
                <a:gd name="T32" fmla="*/ 90873457 w 208"/>
                <a:gd name="T33" fmla="*/ 181135794 h 280"/>
                <a:gd name="T34" fmla="*/ 54791383 w 208"/>
                <a:gd name="T35" fmla="*/ 180487166 h 280"/>
                <a:gd name="T36" fmla="*/ 17372796 w 208"/>
                <a:gd name="T37" fmla="*/ 166203642 h 280"/>
                <a:gd name="T38" fmla="*/ 12695472 w 208"/>
                <a:gd name="T39" fmla="*/ 139584897 h 280"/>
                <a:gd name="T40" fmla="*/ 42763740 w 208"/>
                <a:gd name="T41" fmla="*/ 157763414 h 280"/>
                <a:gd name="T42" fmla="*/ 76173655 w 208"/>
                <a:gd name="T43" fmla="*/ 164256145 h 280"/>
                <a:gd name="T44" fmla="*/ 101564593 w 208"/>
                <a:gd name="T45" fmla="*/ 158412849 h 280"/>
                <a:gd name="T46" fmla="*/ 116264420 w 208"/>
                <a:gd name="T47" fmla="*/ 143480696 h 280"/>
                <a:gd name="T48" fmla="*/ 117600914 w 208"/>
                <a:gd name="T49" fmla="*/ 133741600 h 280"/>
                <a:gd name="T50" fmla="*/ 113592249 w 208"/>
                <a:gd name="T51" fmla="*/ 118809448 h 280"/>
                <a:gd name="T52" fmla="*/ 99560260 w 208"/>
                <a:gd name="T53" fmla="*/ 108421723 h 280"/>
                <a:gd name="T54" fmla="*/ 69492002 w 208"/>
                <a:gd name="T55" fmla="*/ 99981470 h 280"/>
                <a:gd name="T56" fmla="*/ 35414248 w 208"/>
                <a:gd name="T57" fmla="*/ 88945117 h 280"/>
                <a:gd name="T58" fmla="*/ 14699808 w 208"/>
                <a:gd name="T59" fmla="*/ 72714096 h 280"/>
                <a:gd name="T60" fmla="*/ 7350313 w 208"/>
                <a:gd name="T61" fmla="*/ 48692270 h 280"/>
                <a:gd name="T62" fmla="*/ 10022484 w 208"/>
                <a:gd name="T63" fmla="*/ 34409551 h 280"/>
                <a:gd name="T64" fmla="*/ 25390944 w 208"/>
                <a:gd name="T65" fmla="*/ 13634096 h 280"/>
                <a:gd name="T66" fmla="*/ 52118382 w 208"/>
                <a:gd name="T67" fmla="*/ 1947498 h 2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80"/>
                <a:gd name="T104" fmla="*/ 208 w 208"/>
                <a:gd name="T105" fmla="*/ 280 h 2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5" y="53"/>
                  </a:lnTo>
                  <a:lnTo>
                    <a:pt x="24" y="36"/>
                  </a:lnTo>
                  <a:lnTo>
                    <a:pt x="38" y="21"/>
                  </a:lnTo>
                  <a:lnTo>
                    <a:pt x="56" y="9"/>
                  </a:lnTo>
                  <a:lnTo>
                    <a:pt x="78" y="3"/>
                  </a:lnTo>
                  <a:lnTo>
                    <a:pt x="103" y="0"/>
                  </a:lnTo>
                  <a:close/>
                </a:path>
              </a:pathLst>
            </a:custGeom>
            <a:solidFill>
              <a:srgbClr val="001592"/>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2" name="Rectangle 28"/>
            <p:cNvSpPr>
              <a:spLocks noChangeArrowheads="1"/>
            </p:cNvSpPr>
            <p:nvPr/>
          </p:nvSpPr>
          <p:spPr bwMode="auto">
            <a:xfrm>
              <a:off x="5946296" y="589037"/>
              <a:ext cx="3040643" cy="13864"/>
            </a:xfrm>
            <a:prstGeom prst="rect">
              <a:avLst/>
            </a:prstGeom>
            <a:solidFill>
              <a:srgbClr val="B98A00"/>
            </a:solidFill>
            <a:ln w="0">
              <a:solidFill>
                <a:srgbClr val="B98A00"/>
              </a:solidFill>
              <a:miter lim="800000"/>
              <a:headEnd/>
              <a:tailEnd/>
            </a:ln>
          </p:spPr>
          <p:txBody>
            <a:bodyPr/>
            <a:lstStyle/>
            <a:p>
              <a:pPr eaLnBrk="0" hangingPunct="0">
                <a:defRPr/>
              </a:pPr>
              <a:endParaRPr lang="en-US" dirty="0">
                <a:ea typeface="ＭＳ Ｐゴシック" pitchFamily="48" charset="-128"/>
                <a:cs typeface="+mn-cs"/>
              </a:endParaRPr>
            </a:p>
          </p:txBody>
        </p:sp>
      </p:grpSp>
      <p:sp>
        <p:nvSpPr>
          <p:cNvPr id="23" name="Rectangle 24"/>
          <p:cNvSpPr>
            <a:spLocks noChangeArrowheads="1"/>
          </p:cNvSpPr>
          <p:nvPr/>
        </p:nvSpPr>
        <p:spPr bwMode="auto">
          <a:xfrm>
            <a:off x="1554163" y="6521450"/>
            <a:ext cx="6019800" cy="336550"/>
          </a:xfrm>
          <a:prstGeom prst="rect">
            <a:avLst/>
          </a:prstGeom>
          <a:noFill/>
          <a:ln w="9525">
            <a:noFill/>
            <a:miter lim="800000"/>
            <a:headEnd/>
            <a:tailEnd/>
          </a:ln>
        </p:spPr>
        <p:txBody>
          <a:bodyPr anchor="ctr">
            <a:spAutoFit/>
          </a:bodyPr>
          <a:lstStyle/>
          <a:p>
            <a:pPr algn="ctr" eaLnBrk="0" hangingPunct="0">
              <a:defRPr/>
            </a:pPr>
            <a:r>
              <a:rPr lang="en-US" sz="800" b="0" dirty="0">
                <a:solidFill>
                  <a:srgbClr val="6A6D6E"/>
                </a:solidFill>
                <a:ea typeface="ＭＳ Ｐゴシック"/>
                <a:cs typeface="ＭＳ Ｐゴシック"/>
              </a:rPr>
              <a:t>Copyright © 2013 by Hartford Funds. Confidential. For internal distribution only. </a:t>
            </a:r>
            <a:br>
              <a:rPr lang="en-US" sz="800" b="0" dirty="0">
                <a:solidFill>
                  <a:srgbClr val="6A6D6E"/>
                </a:solidFill>
                <a:ea typeface="ＭＳ Ｐゴシック"/>
                <a:cs typeface="ＭＳ Ｐゴシック"/>
              </a:rPr>
            </a:br>
            <a:r>
              <a:rPr lang="en-US" sz="800" b="0" dirty="0">
                <a:solidFill>
                  <a:srgbClr val="6A6D6E"/>
                </a:solidFill>
                <a:ea typeface="ＭＳ Ｐゴシック"/>
                <a:cs typeface="ＭＳ Ｐゴシック"/>
              </a:rPr>
              <a:t>All rights reserved. No part of this document may be reproduced, published or posted without the permission of Hartford Funds. </a:t>
            </a:r>
            <a:endParaRPr lang="en-US" b="0" dirty="0">
              <a:solidFill>
                <a:srgbClr val="6A6D6E"/>
              </a:solidFill>
              <a:ea typeface="ＭＳ Ｐゴシック"/>
              <a:cs typeface="ＭＳ Ｐゴシック"/>
            </a:endParaRPr>
          </a:p>
        </p:txBody>
      </p:sp>
      <p:sp>
        <p:nvSpPr>
          <p:cNvPr id="24" name="Slide Number Placeholder 24"/>
          <p:cNvSpPr txBox="1">
            <a:spLocks/>
          </p:cNvSpPr>
          <p:nvPr/>
        </p:nvSpPr>
        <p:spPr>
          <a:xfrm>
            <a:off x="6553200" y="6356350"/>
            <a:ext cx="2133600" cy="365125"/>
          </a:xfrm>
          <a:prstGeom prst="rect">
            <a:avLst/>
          </a:prstGeom>
        </p:spPr>
        <p:txBody>
          <a:bodyPr anchor="ctr"/>
          <a:lstStyle>
            <a:lvl1pPr eaLnBrk="0" hangingPunct="0">
              <a:defRPr b="1">
                <a:ea typeface="ＭＳ Ｐゴシック" pitchFamily="48" charset="-128"/>
              </a:defRPr>
            </a:lvl1pPr>
          </a:lstStyle>
          <a:p>
            <a:pPr algn="r">
              <a:defRPr/>
            </a:pPr>
            <a:fld id="{546A3931-88D8-4EB8-B479-ED0CFDEAF6C4}" type="slidenum">
              <a:rPr lang="en-US" sz="1200" smtClean="0">
                <a:solidFill>
                  <a:schemeClr val="tx1">
                    <a:tint val="75000"/>
                  </a:schemeClr>
                </a:solidFill>
                <a:cs typeface="+mn-cs"/>
              </a:rPr>
              <a:pPr algn="r">
                <a:defRPr/>
              </a:pPr>
              <a:t>‹#›</a:t>
            </a:fld>
            <a:endParaRPr lang="en-US" sz="1200" dirty="0">
              <a:solidFill>
                <a:schemeClr val="tx1">
                  <a:tint val="75000"/>
                </a:schemeClr>
              </a:solidFill>
              <a:cs typeface="+mn-cs"/>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25" name="Rectangle 7"/>
          <p:cNvSpPr>
            <a:spLocks noGrp="1" noChangeArrowheads="1"/>
          </p:cNvSpPr>
          <p:nvPr>
            <p:ph type="dt" sz="half" idx="10"/>
          </p:nvPr>
        </p:nvSpPr>
        <p:spPr/>
        <p:txBody>
          <a:bodyPr/>
          <a:lstStyle>
            <a:lvl1pPr>
              <a:defRPr/>
            </a:lvl1pPr>
          </a:lstStyle>
          <a:p>
            <a:pPr>
              <a:defRPr/>
            </a:pPr>
            <a:endParaRPr lang="en-US" dirty="0"/>
          </a:p>
        </p:txBody>
      </p:sp>
      <p:sp>
        <p:nvSpPr>
          <p:cNvPr id="26" name="Rectangle 8"/>
          <p:cNvSpPr>
            <a:spLocks noGrp="1" noChangeArrowheads="1"/>
          </p:cNvSpPr>
          <p:nvPr>
            <p:ph type="ftr" sz="quarter" idx="11"/>
          </p:nvPr>
        </p:nvSpPr>
        <p:spPr/>
        <p:txBody>
          <a:bodyPr/>
          <a:lstStyle>
            <a:lvl1pPr>
              <a:defRPr/>
            </a:lvl1pPr>
          </a:lstStyle>
          <a:p>
            <a:pPr>
              <a:defRPr/>
            </a:pPr>
            <a:endParaRPr lang="en-US" dirty="0"/>
          </a:p>
        </p:txBody>
      </p:sp>
      <p:sp>
        <p:nvSpPr>
          <p:cNvPr id="27" name="Slide Number Placeholder 24"/>
          <p:cNvSpPr>
            <a:spLocks noGrp="1"/>
          </p:cNvSpPr>
          <p:nvPr>
            <p:ph type="sldNum" sz="quarter" idx="12"/>
          </p:nvPr>
        </p:nvSpPr>
        <p:spPr/>
        <p:txBody>
          <a:bodyPr/>
          <a:lstStyle>
            <a:lvl1pPr>
              <a:defRPr/>
            </a:lvl1pPr>
          </a:lstStyle>
          <a:p>
            <a:pPr>
              <a:defRPr/>
            </a:pPr>
            <a:fld id="{641E4B67-417E-4CA2-A26E-BE6D65B8F36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24"/>
          <p:cNvSpPr>
            <a:spLocks noGrp="1"/>
          </p:cNvSpPr>
          <p:nvPr>
            <p:ph type="sldNum" sz="quarter" idx="12"/>
          </p:nvPr>
        </p:nvSpPr>
        <p:spPr/>
        <p:txBody>
          <a:bodyPr/>
          <a:lstStyle>
            <a:lvl1pPr>
              <a:defRPr/>
            </a:lvl1pPr>
          </a:lstStyle>
          <a:p>
            <a:pPr>
              <a:defRPr/>
            </a:pPr>
            <a:fld id="{9D059177-8112-4F24-8534-F679B586749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24"/>
          <p:cNvSpPr>
            <a:spLocks noGrp="1"/>
          </p:cNvSpPr>
          <p:nvPr>
            <p:ph type="sldNum" sz="quarter" idx="12"/>
          </p:nvPr>
        </p:nvSpPr>
        <p:spPr/>
        <p:txBody>
          <a:bodyPr/>
          <a:lstStyle>
            <a:lvl1pPr>
              <a:defRPr/>
            </a:lvl1pPr>
          </a:lstStyle>
          <a:p>
            <a:pPr>
              <a:defRPr/>
            </a:pPr>
            <a:fld id="{8F731FD4-CD11-4848-BE2A-B2C23B5F0A4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60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24"/>
          <p:cNvSpPr>
            <a:spLocks noGrp="1"/>
          </p:cNvSpPr>
          <p:nvPr>
            <p:ph type="sldNum" sz="quarter" idx="12"/>
          </p:nvPr>
        </p:nvSpPr>
        <p:spPr/>
        <p:txBody>
          <a:bodyPr/>
          <a:lstStyle>
            <a:lvl1pPr>
              <a:defRPr/>
            </a:lvl1pPr>
          </a:lstStyle>
          <a:p>
            <a:pPr>
              <a:defRPr/>
            </a:pPr>
            <a:fld id="{C1D4CEC4-778F-41A8-AB7C-626E17305F3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9" name="Slide Number Placeholder 24"/>
          <p:cNvSpPr>
            <a:spLocks noGrp="1"/>
          </p:cNvSpPr>
          <p:nvPr>
            <p:ph type="sldNum" sz="quarter" idx="12"/>
          </p:nvPr>
        </p:nvSpPr>
        <p:spPr/>
        <p:txBody>
          <a:bodyPr/>
          <a:lstStyle>
            <a:lvl1pPr>
              <a:defRPr/>
            </a:lvl1pPr>
          </a:lstStyle>
          <a:p>
            <a:pPr>
              <a:defRPr/>
            </a:pPr>
            <a:fld id="{2C985ED9-6C49-4FBF-8E37-3EC9017067D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5" name="Slide Number Placeholder 24"/>
          <p:cNvSpPr>
            <a:spLocks noGrp="1"/>
          </p:cNvSpPr>
          <p:nvPr>
            <p:ph type="sldNum" sz="quarter" idx="12"/>
          </p:nvPr>
        </p:nvSpPr>
        <p:spPr/>
        <p:txBody>
          <a:bodyPr/>
          <a:lstStyle>
            <a:lvl1pPr>
              <a:defRPr/>
            </a:lvl1pPr>
          </a:lstStyle>
          <a:p>
            <a:pPr>
              <a:defRPr/>
            </a:pPr>
            <a:fld id="{FA4234A8-F30C-4127-B0B7-500848D4621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4" name="Slide Number Placeholder 24"/>
          <p:cNvSpPr>
            <a:spLocks noGrp="1"/>
          </p:cNvSpPr>
          <p:nvPr>
            <p:ph type="sldNum" sz="quarter" idx="12"/>
          </p:nvPr>
        </p:nvSpPr>
        <p:spPr/>
        <p:txBody>
          <a:bodyPr/>
          <a:lstStyle>
            <a:lvl1pPr>
              <a:defRPr/>
            </a:lvl1pPr>
          </a:lstStyle>
          <a:p>
            <a:pPr>
              <a:defRPr/>
            </a:pPr>
            <a:fld id="{EB4FE254-255F-4488-A135-B6A73546DA9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24"/>
          <p:cNvSpPr>
            <a:spLocks noGrp="1"/>
          </p:cNvSpPr>
          <p:nvPr>
            <p:ph type="sldNum" sz="quarter" idx="12"/>
          </p:nvPr>
        </p:nvSpPr>
        <p:spPr/>
        <p:txBody>
          <a:bodyPr/>
          <a:lstStyle>
            <a:lvl1pPr>
              <a:defRPr/>
            </a:lvl1pPr>
          </a:lstStyle>
          <a:p>
            <a:pPr>
              <a:defRPr/>
            </a:pPr>
            <a:fld id="{33851E72-8B17-4E1D-AEB4-C0D48C714E3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24"/>
          <p:cNvSpPr>
            <a:spLocks noGrp="1"/>
          </p:cNvSpPr>
          <p:nvPr>
            <p:ph type="sldNum" sz="quarter" idx="12"/>
          </p:nvPr>
        </p:nvSpPr>
        <p:spPr/>
        <p:txBody>
          <a:bodyPr/>
          <a:lstStyle>
            <a:lvl1pPr>
              <a:defRPr/>
            </a:lvl1pPr>
          </a:lstStyle>
          <a:p>
            <a:pPr>
              <a:defRPr/>
            </a:pPr>
            <a:fld id="{228B2770-8030-4E67-A159-C40F33DA3E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ject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ea typeface="ＭＳ Ｐゴシック" pitchFamily="48" charset="-128"/>
              <a:cs typeface="+mn-cs"/>
            </a:endParaRPr>
          </a:p>
        </p:txBody>
      </p:sp>
      <p:grpSp>
        <p:nvGrpSpPr>
          <p:cNvPr id="5" name="Group 28"/>
          <p:cNvGrpSpPr>
            <a:grpSpLocks/>
          </p:cNvGrpSpPr>
          <p:nvPr/>
        </p:nvGrpSpPr>
        <p:grpSpPr bwMode="auto">
          <a:xfrm>
            <a:off x="6565900" y="469900"/>
            <a:ext cx="2163763" cy="246063"/>
            <a:chOff x="5744446" y="562564"/>
            <a:chExt cx="3796218" cy="432223"/>
          </a:xfrm>
        </p:grpSpPr>
        <p:sp>
          <p:nvSpPr>
            <p:cNvPr id="6"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7"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8"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9"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3"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5"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6"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7"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8"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9"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ea typeface="ＭＳ Ｐゴシック" pitchFamily="48" charset="-128"/>
                <a:cs typeface="+mn-cs"/>
              </a:endParaRPr>
            </a:p>
          </p:txBody>
        </p:sp>
      </p:grpSp>
      <p:sp>
        <p:nvSpPr>
          <p:cNvPr id="20"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447800"/>
          </a:xfrm>
        </p:spPr>
        <p:txBody>
          <a:bodyPr/>
          <a:lstStyle>
            <a:lvl1pPr marL="0" indent="0" algn="ctr">
              <a:buNone/>
              <a:defRPr sz="25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21" name="Rectangle 5"/>
          <p:cNvSpPr>
            <a:spLocks noGrp="1" noChangeArrowheads="1"/>
          </p:cNvSpPr>
          <p:nvPr>
            <p:ph type="sldNum" sz="quarter" idx="10"/>
          </p:nvPr>
        </p:nvSpPr>
        <p:spPr/>
        <p:txBody>
          <a:bodyPr/>
          <a:lstStyle>
            <a:lvl1pPr>
              <a:defRPr/>
            </a:lvl1pPr>
          </a:lstStyle>
          <a:p>
            <a:pPr>
              <a:defRPr/>
            </a:pPr>
            <a:fld id="{AFD89413-B9BF-4CAE-93E8-07847679F7B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24"/>
          <p:cNvSpPr>
            <a:spLocks noGrp="1"/>
          </p:cNvSpPr>
          <p:nvPr>
            <p:ph type="sldNum" sz="quarter" idx="12"/>
          </p:nvPr>
        </p:nvSpPr>
        <p:spPr/>
        <p:txBody>
          <a:bodyPr/>
          <a:lstStyle>
            <a:lvl1pPr>
              <a:defRPr/>
            </a:lvl1pPr>
          </a:lstStyle>
          <a:p>
            <a:pPr>
              <a:defRPr/>
            </a:pPr>
            <a:fld id="{7385BA7F-7033-42AE-8B90-21BF44268B0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Slide Number Placeholder 24"/>
          <p:cNvSpPr>
            <a:spLocks noGrp="1"/>
          </p:cNvSpPr>
          <p:nvPr>
            <p:ph type="sldNum" sz="quarter" idx="12"/>
          </p:nvPr>
        </p:nvSpPr>
        <p:spPr/>
        <p:txBody>
          <a:bodyPr/>
          <a:lstStyle>
            <a:lvl1pPr>
              <a:defRPr/>
            </a:lvl1pPr>
          </a:lstStyle>
          <a:p>
            <a:pPr>
              <a:defRPr/>
            </a:pPr>
            <a:fld id="{AFF6C229-FB93-4002-8AD9-FDCAD6E2EB3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7"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8" name="Group 28"/>
          <p:cNvGrpSpPr>
            <a:grpSpLocks/>
          </p:cNvGrpSpPr>
          <p:nvPr/>
        </p:nvGrpSpPr>
        <p:grpSpPr bwMode="auto">
          <a:xfrm>
            <a:off x="6565900" y="469900"/>
            <a:ext cx="2163763" cy="246063"/>
            <a:chOff x="5744446" y="562564"/>
            <a:chExt cx="3796218" cy="432223"/>
          </a:xfrm>
        </p:grpSpPr>
        <p:sp>
          <p:nvSpPr>
            <p:cNvPr id="9"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1"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2"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3"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3" name="Content Placeholder 2"/>
          <p:cNvSpPr>
            <a:spLocks noGrp="1"/>
          </p:cNvSpPr>
          <p:nvPr>
            <p:ph idx="1"/>
          </p:nvPr>
        </p:nvSpPr>
        <p:spPr>
          <a:xfrm>
            <a:off x="457200" y="1447801"/>
            <a:ext cx="8305800" cy="2819399"/>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457200" y="4953000"/>
            <a:ext cx="8305800" cy="914400"/>
          </a:xfrm>
        </p:spPr>
        <p:txBody>
          <a:bodyPr/>
          <a:lstStyle>
            <a:lvl1pPr marL="0" indent="0">
              <a:buFontTx/>
              <a:buNone/>
              <a:defRPr sz="3200"/>
            </a:lvl1pPr>
          </a:lstStyle>
          <a:p>
            <a:pPr lvl="0"/>
            <a:r>
              <a:rPr lang="en-US" smtClean="0"/>
              <a:t>Click to edit Master text styles</a:t>
            </a:r>
          </a:p>
        </p:txBody>
      </p:sp>
      <p:sp>
        <p:nvSpPr>
          <p:cNvPr id="24" name="Rectangle 5"/>
          <p:cNvSpPr>
            <a:spLocks noGrp="1" noChangeArrowheads="1"/>
          </p:cNvSpPr>
          <p:nvPr>
            <p:ph type="sldNum" sz="quarter" idx="12"/>
          </p:nvPr>
        </p:nvSpPr>
        <p:spPr/>
        <p:txBody>
          <a:bodyPr/>
          <a:lstStyle>
            <a:lvl1pPr>
              <a:defRPr/>
            </a:lvl1pPr>
          </a:lstStyle>
          <a:p>
            <a:pPr>
              <a:defRPr/>
            </a:pPr>
            <a:fld id="{14E545A1-3DD3-4C0F-A7DC-8FF35B4119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2018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ubject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5" name="Group 28"/>
          <p:cNvGrpSpPr>
            <a:grpSpLocks/>
          </p:cNvGrpSpPr>
          <p:nvPr/>
        </p:nvGrpSpPr>
        <p:grpSpPr bwMode="auto">
          <a:xfrm>
            <a:off x="6565900" y="469900"/>
            <a:ext cx="2163763" cy="246063"/>
            <a:chOff x="5744446" y="562564"/>
            <a:chExt cx="3796218" cy="432223"/>
          </a:xfrm>
        </p:grpSpPr>
        <p:sp>
          <p:nvSpPr>
            <p:cNvPr id="6"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7"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0"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447800"/>
          </a:xfrm>
        </p:spPr>
        <p:txBody>
          <a:bodyPr/>
          <a:lstStyle>
            <a:lvl1pPr marL="0" indent="0" algn="ctr">
              <a:buNone/>
              <a:defRPr sz="25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21" name="Rectangle 5"/>
          <p:cNvSpPr>
            <a:spLocks noGrp="1" noChangeArrowheads="1"/>
          </p:cNvSpPr>
          <p:nvPr>
            <p:ph type="sldNum" sz="quarter" idx="10"/>
          </p:nvPr>
        </p:nvSpPr>
        <p:spPr/>
        <p:txBody>
          <a:bodyPr/>
          <a:lstStyle>
            <a:lvl1pPr>
              <a:defRPr/>
            </a:lvl1pPr>
          </a:lstStyle>
          <a:p>
            <a:pPr>
              <a:defRPr/>
            </a:pPr>
            <a:fld id="{AFD89413-B9BF-4CAE-93E8-07847679F7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19059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7"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8" name="Group 28"/>
          <p:cNvGrpSpPr>
            <a:grpSpLocks/>
          </p:cNvGrpSpPr>
          <p:nvPr/>
        </p:nvGrpSpPr>
        <p:grpSpPr bwMode="auto">
          <a:xfrm>
            <a:off x="6565900" y="469900"/>
            <a:ext cx="2163763" cy="246063"/>
            <a:chOff x="5744446" y="562564"/>
            <a:chExt cx="3796218" cy="432223"/>
          </a:xfrm>
        </p:grpSpPr>
        <p:sp>
          <p:nvSpPr>
            <p:cNvPr id="9"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1"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2"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3"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4"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5"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6"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609600" y="1295400"/>
            <a:ext cx="3886200" cy="1524000"/>
          </a:xfrm>
        </p:spPr>
        <p:txBody>
          <a:bodyPr anchor="ctr"/>
          <a:lstStyle>
            <a:lvl1pPr>
              <a:defRPr sz="2000" b="1"/>
            </a:lvl1pPr>
          </a:lstStyle>
          <a:p>
            <a:pPr lvl="0"/>
            <a:r>
              <a:rPr lang="en-US" smtClean="0"/>
              <a:t>Click to edit Master text styles</a:t>
            </a:r>
          </a:p>
        </p:txBody>
      </p:sp>
      <p:sp>
        <p:nvSpPr>
          <p:cNvPr id="15" name="Text Placeholder 14"/>
          <p:cNvSpPr>
            <a:spLocks noGrp="1"/>
          </p:cNvSpPr>
          <p:nvPr>
            <p:ph type="body" sz="quarter" idx="14"/>
          </p:nvPr>
        </p:nvSpPr>
        <p:spPr>
          <a:xfrm>
            <a:off x="609600" y="2895600"/>
            <a:ext cx="3886200" cy="1600200"/>
          </a:xfrm>
        </p:spPr>
        <p:txBody>
          <a:bodyPr anchor="ctr"/>
          <a:lstStyle>
            <a:lvl1pPr>
              <a:defRPr sz="2000" b="1"/>
            </a:lvl1pPr>
          </a:lstStyle>
          <a:p>
            <a:pPr lvl="0"/>
            <a:r>
              <a:rPr lang="en-US" smtClean="0"/>
              <a:t>Click to edit Master text styles</a:t>
            </a:r>
          </a:p>
        </p:txBody>
      </p:sp>
      <p:sp>
        <p:nvSpPr>
          <p:cNvPr id="17" name="Text Placeholder 16"/>
          <p:cNvSpPr>
            <a:spLocks noGrp="1"/>
          </p:cNvSpPr>
          <p:nvPr>
            <p:ph type="body" sz="quarter" idx="15"/>
          </p:nvPr>
        </p:nvSpPr>
        <p:spPr>
          <a:xfrm>
            <a:off x="609600" y="4572000"/>
            <a:ext cx="3886200" cy="1524000"/>
          </a:xfrm>
        </p:spPr>
        <p:txBody>
          <a:bodyPr anchor="ctr"/>
          <a:lstStyle>
            <a:lvl1pPr>
              <a:defRPr sz="2000" b="1"/>
            </a:lvl1pPr>
          </a:lstStyle>
          <a:p>
            <a:pPr lvl="0"/>
            <a:r>
              <a:rPr lang="en-US" smtClean="0"/>
              <a:t>Click to edit Master text styles</a:t>
            </a:r>
          </a:p>
        </p:txBody>
      </p:sp>
      <p:sp>
        <p:nvSpPr>
          <p:cNvPr id="27" name="Rectangle 5"/>
          <p:cNvSpPr>
            <a:spLocks noGrp="1" noChangeArrowheads="1"/>
          </p:cNvSpPr>
          <p:nvPr>
            <p:ph type="sldNum" sz="quarter" idx="16"/>
          </p:nvPr>
        </p:nvSpPr>
        <p:spPr/>
        <p:txBody>
          <a:bodyPr/>
          <a:lstStyle>
            <a:lvl1pPr>
              <a:defRPr/>
            </a:lvl1pPr>
          </a:lstStyle>
          <a:p>
            <a:pPr>
              <a:defRPr/>
            </a:pPr>
            <a:fld id="{C5DD0503-B706-4FF5-8880-158C00181C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3121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opic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3" name="Content Placeholder 2"/>
          <p:cNvSpPr>
            <a:spLocks noGrp="1"/>
          </p:cNvSpPr>
          <p:nvPr>
            <p:ph idx="1"/>
          </p:nvPr>
        </p:nvSpPr>
        <p:spPr>
          <a:xfrm>
            <a:off x="448056" y="1600200"/>
            <a:ext cx="8305800" cy="4267200"/>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371600" y="0"/>
            <a:ext cx="53340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2" name="Rectangle 5"/>
          <p:cNvSpPr>
            <a:spLocks noGrp="1" noChangeArrowheads="1"/>
          </p:cNvSpPr>
          <p:nvPr>
            <p:ph type="sldNum" sz="quarter" idx="10"/>
          </p:nvPr>
        </p:nvSpPr>
        <p:spPr/>
        <p:txBody>
          <a:bodyPr/>
          <a:lstStyle>
            <a:lvl1pPr>
              <a:defRPr/>
            </a:lvl1pPr>
          </a:lstStyle>
          <a:p>
            <a:pPr>
              <a:defRPr/>
            </a:pPr>
            <a:fld id="{47057527-B453-463E-8F06-27651AD78F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8630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3" name="Content Placeholder 2"/>
          <p:cNvSpPr>
            <a:spLocks noGrp="1"/>
          </p:cNvSpPr>
          <p:nvPr>
            <p:ph idx="1"/>
          </p:nvPr>
        </p:nvSpPr>
        <p:spPr>
          <a:xfrm>
            <a:off x="304800" y="2876350"/>
            <a:ext cx="4724400" cy="1162250"/>
          </a:xfrm>
        </p:spPr>
        <p:txBody>
          <a:bodyPr anchor="ctr"/>
          <a:lstStyle>
            <a:lvl1pPr algn="ctr">
              <a:buNone/>
              <a:defRPr sz="3200" b="1"/>
            </a:lvl1pPr>
            <a:lvl2pPr>
              <a:defRPr sz="1600"/>
            </a:lvl2pPr>
            <a:lvl3pPr>
              <a:defRPr sz="1400"/>
            </a:lvl3pPr>
            <a:lvl4pPr>
              <a:defRPr sz="1400"/>
            </a:lvl4pPr>
            <a:lvl5pPr>
              <a:defRPr sz="1400"/>
            </a:lvl5pPr>
          </a:lstStyle>
          <a:p>
            <a:pPr lvl="0"/>
            <a:r>
              <a:rPr lang="en-US" smtClean="0"/>
              <a:t>Click to edit Master text styles</a:t>
            </a:r>
          </a:p>
        </p:txBody>
      </p:sp>
      <p:sp>
        <p:nvSpPr>
          <p:cNvPr id="22" name="Rectangle 5"/>
          <p:cNvSpPr>
            <a:spLocks noGrp="1" noChangeArrowheads="1"/>
          </p:cNvSpPr>
          <p:nvPr>
            <p:ph type="sldNum" sz="quarter" idx="10"/>
          </p:nvPr>
        </p:nvSpPr>
        <p:spPr/>
        <p:txBody>
          <a:bodyPr/>
          <a:lstStyle>
            <a:lvl1pPr>
              <a:defRPr/>
            </a:lvl1pPr>
          </a:lstStyle>
          <a:p>
            <a:pPr>
              <a:defRPr/>
            </a:pPr>
            <a:fld id="{3A20EA59-08C1-4AA6-A375-85CE4EAB9D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7488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7" name="Group 28"/>
          <p:cNvGrpSpPr>
            <a:grpSpLocks/>
          </p:cNvGrpSpPr>
          <p:nvPr/>
        </p:nvGrpSpPr>
        <p:grpSpPr bwMode="auto">
          <a:xfrm>
            <a:off x="6565900" y="469900"/>
            <a:ext cx="2163763" cy="246063"/>
            <a:chOff x="5744446" y="562564"/>
            <a:chExt cx="3796218" cy="432223"/>
          </a:xfrm>
        </p:grpSpPr>
        <p:sp>
          <p:nvSpPr>
            <p:cNvPr id="8"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1"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2"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3"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4"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5"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16" name="Text Placeholder 11"/>
          <p:cNvSpPr>
            <a:spLocks noGrp="1"/>
          </p:cNvSpPr>
          <p:nvPr>
            <p:ph type="body" sz="quarter" idx="18"/>
          </p:nvPr>
        </p:nvSpPr>
        <p:spPr>
          <a:xfrm>
            <a:off x="609600" y="1447800"/>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18" name="Text Placeholder 11"/>
          <p:cNvSpPr>
            <a:spLocks noGrp="1"/>
          </p:cNvSpPr>
          <p:nvPr>
            <p:ph type="body" sz="quarter" idx="19"/>
          </p:nvPr>
        </p:nvSpPr>
        <p:spPr>
          <a:xfrm>
            <a:off x="609600" y="3173505"/>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19" name="Text Placeholder 11"/>
          <p:cNvSpPr>
            <a:spLocks noGrp="1"/>
          </p:cNvSpPr>
          <p:nvPr>
            <p:ph type="body" sz="quarter" idx="20"/>
          </p:nvPr>
        </p:nvSpPr>
        <p:spPr>
          <a:xfrm>
            <a:off x="609600" y="4876800"/>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27"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6" name="Rectangle 5"/>
          <p:cNvSpPr>
            <a:spLocks noGrp="1" noChangeArrowheads="1"/>
          </p:cNvSpPr>
          <p:nvPr>
            <p:ph type="sldNum" sz="quarter" idx="21"/>
          </p:nvPr>
        </p:nvSpPr>
        <p:spPr/>
        <p:txBody>
          <a:bodyPr/>
          <a:lstStyle>
            <a:lvl1pPr>
              <a:defRPr/>
            </a:lvl1pPr>
          </a:lstStyle>
          <a:p>
            <a:pPr>
              <a:defRPr/>
            </a:pPr>
            <a:fld id="{60BE36E0-2EB5-41FC-BDCC-416CBC8A18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898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Idea - Next Steps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3" name="Content Placeholder 2"/>
          <p:cNvSpPr>
            <a:spLocks noGrp="1"/>
          </p:cNvSpPr>
          <p:nvPr>
            <p:ph idx="1"/>
          </p:nvPr>
        </p:nvSpPr>
        <p:spPr>
          <a:xfrm>
            <a:off x="448056" y="1600200"/>
            <a:ext cx="8305800" cy="4648199"/>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2" name="Rectangle 5"/>
          <p:cNvSpPr>
            <a:spLocks noGrp="1" noChangeArrowheads="1"/>
          </p:cNvSpPr>
          <p:nvPr>
            <p:ph type="sldNum" sz="quarter" idx="10"/>
          </p:nvPr>
        </p:nvSpPr>
        <p:spPr/>
        <p:txBody>
          <a:bodyPr/>
          <a:lstStyle>
            <a:lvl1pPr>
              <a:defRPr/>
            </a:lvl1pPr>
          </a:lstStyle>
          <a:p>
            <a:pPr>
              <a:defRPr/>
            </a:pPr>
            <a:fld id="{17C9ED43-A596-46AC-8B66-751071DF41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8867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4" name="Group 28"/>
          <p:cNvGrpSpPr>
            <a:grpSpLocks/>
          </p:cNvGrpSpPr>
          <p:nvPr/>
        </p:nvGrpSpPr>
        <p:grpSpPr bwMode="auto">
          <a:xfrm>
            <a:off x="6565900" y="469900"/>
            <a:ext cx="2163763" cy="246063"/>
            <a:chOff x="5744446" y="562564"/>
            <a:chExt cx="3796218" cy="432223"/>
          </a:xfrm>
        </p:grpSpPr>
        <p:sp>
          <p:nvSpPr>
            <p:cNvPr id="5"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6"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7"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19"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2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0" name="Rectangle 5"/>
          <p:cNvSpPr>
            <a:spLocks noGrp="1" noChangeArrowheads="1"/>
          </p:cNvSpPr>
          <p:nvPr>
            <p:ph type="sldNum" sz="quarter" idx="10"/>
          </p:nvPr>
        </p:nvSpPr>
        <p:spPr/>
        <p:txBody>
          <a:bodyPr/>
          <a:lstStyle>
            <a:lvl1pPr>
              <a:defRPr/>
            </a:lvl1pPr>
          </a:lstStyle>
          <a:p>
            <a:pPr>
              <a:defRPr/>
            </a:pPr>
            <a:fld id="{E8214142-956F-431B-B5D9-1CB0C2EF24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325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latin typeface="Arial" pitchFamily="34" charset="0"/>
                <a:ea typeface="+mj-ea"/>
                <a:cs typeface="Arial" pitchFamily="34" charset="0"/>
              </a:rPr>
              <a:t>Click to add Summary header</a:t>
            </a:r>
            <a:endParaRPr lang="en-US" b="0" kern="0" dirty="0">
              <a:latin typeface="Arial" pitchFamily="34" charset="0"/>
              <a:ea typeface="+mj-ea"/>
              <a:cs typeface="Arial" pitchFamily="34" charset="0"/>
            </a:endParaRPr>
          </a:p>
        </p:txBody>
      </p:sp>
      <p:sp>
        <p:nvSpPr>
          <p:cNvPr id="7"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ea typeface="ＭＳ Ｐゴシック" pitchFamily="48" charset="-128"/>
              <a:cs typeface="+mn-cs"/>
            </a:endParaRPr>
          </a:p>
        </p:txBody>
      </p:sp>
      <p:grpSp>
        <p:nvGrpSpPr>
          <p:cNvPr id="8" name="Group 28"/>
          <p:cNvGrpSpPr>
            <a:grpSpLocks/>
          </p:cNvGrpSpPr>
          <p:nvPr/>
        </p:nvGrpSpPr>
        <p:grpSpPr bwMode="auto">
          <a:xfrm>
            <a:off x="6565900" y="469900"/>
            <a:ext cx="2163763" cy="246063"/>
            <a:chOff x="5744446" y="562564"/>
            <a:chExt cx="3796218" cy="432223"/>
          </a:xfrm>
        </p:grpSpPr>
        <p:sp>
          <p:nvSpPr>
            <p:cNvPr id="9"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6"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8"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9"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0"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1"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2"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3"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4"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5"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ea typeface="ＭＳ Ｐゴシック" pitchFamily="48" charset="-128"/>
                <a:cs typeface="+mn-cs"/>
              </a:endParaRPr>
            </a:p>
          </p:txBody>
        </p:sp>
      </p:grpSp>
      <p:sp>
        <p:nvSpPr>
          <p:cNvPr id="26"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609600" y="1295400"/>
            <a:ext cx="3886200" cy="1524000"/>
          </a:xfrm>
        </p:spPr>
        <p:txBody>
          <a:bodyPr anchor="ctr"/>
          <a:lstStyle>
            <a:lvl1pPr>
              <a:defRPr sz="2000" b="1"/>
            </a:lvl1pPr>
          </a:lstStyle>
          <a:p>
            <a:pPr lvl="0"/>
            <a:r>
              <a:rPr lang="en-US" smtClean="0"/>
              <a:t>Click to edit Master text styles</a:t>
            </a:r>
          </a:p>
        </p:txBody>
      </p:sp>
      <p:sp>
        <p:nvSpPr>
          <p:cNvPr id="15" name="Text Placeholder 14"/>
          <p:cNvSpPr>
            <a:spLocks noGrp="1"/>
          </p:cNvSpPr>
          <p:nvPr>
            <p:ph type="body" sz="quarter" idx="14"/>
          </p:nvPr>
        </p:nvSpPr>
        <p:spPr>
          <a:xfrm>
            <a:off x="609600" y="2895600"/>
            <a:ext cx="3886200" cy="1600200"/>
          </a:xfrm>
        </p:spPr>
        <p:txBody>
          <a:bodyPr anchor="ctr"/>
          <a:lstStyle>
            <a:lvl1pPr>
              <a:defRPr sz="2000" b="1"/>
            </a:lvl1pPr>
          </a:lstStyle>
          <a:p>
            <a:pPr lvl="0"/>
            <a:r>
              <a:rPr lang="en-US" smtClean="0"/>
              <a:t>Click to edit Master text styles</a:t>
            </a:r>
          </a:p>
        </p:txBody>
      </p:sp>
      <p:sp>
        <p:nvSpPr>
          <p:cNvPr id="17" name="Text Placeholder 16"/>
          <p:cNvSpPr>
            <a:spLocks noGrp="1"/>
          </p:cNvSpPr>
          <p:nvPr>
            <p:ph type="body" sz="quarter" idx="15"/>
          </p:nvPr>
        </p:nvSpPr>
        <p:spPr>
          <a:xfrm>
            <a:off x="609600" y="4572000"/>
            <a:ext cx="3886200" cy="1524000"/>
          </a:xfrm>
        </p:spPr>
        <p:txBody>
          <a:bodyPr anchor="ctr"/>
          <a:lstStyle>
            <a:lvl1pPr>
              <a:defRPr sz="2000" b="1"/>
            </a:lvl1pPr>
          </a:lstStyle>
          <a:p>
            <a:pPr lvl="0"/>
            <a:r>
              <a:rPr lang="en-US" smtClean="0"/>
              <a:t>Click to edit Master text styles</a:t>
            </a:r>
          </a:p>
        </p:txBody>
      </p:sp>
      <p:sp>
        <p:nvSpPr>
          <p:cNvPr id="27" name="Rectangle 5"/>
          <p:cNvSpPr>
            <a:spLocks noGrp="1" noChangeArrowheads="1"/>
          </p:cNvSpPr>
          <p:nvPr>
            <p:ph type="sldNum" sz="quarter" idx="16"/>
          </p:nvPr>
        </p:nvSpPr>
        <p:spPr/>
        <p:txBody>
          <a:bodyPr/>
          <a:lstStyle>
            <a:lvl1pPr>
              <a:defRPr/>
            </a:lvl1pPr>
          </a:lstStyle>
          <a:p>
            <a:pPr>
              <a:defRPr/>
            </a:pPr>
            <a:fld id="{C5DD0503-B706-4FF5-8880-158C00181C4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90600" y="833230"/>
            <a:ext cx="7620000" cy="690770"/>
          </a:xfrm>
        </p:spPr>
        <p:txBody>
          <a:bodyPr/>
          <a:lstStyle>
            <a:lvl1pPr marL="0" indent="0" algn="l">
              <a:buNone/>
              <a:defRPr sz="3200"/>
            </a:lvl1pPr>
            <a:lvl2pPr marL="0" indent="0" algn="l">
              <a:buNone/>
              <a:defRPr sz="2400"/>
            </a:lvl2pPr>
          </a:lstStyle>
          <a:p>
            <a:pPr lvl="0"/>
            <a:r>
              <a:rPr lang="en-US" smtClean="0"/>
              <a:t>Click to edit Master text styles</a:t>
            </a:r>
          </a:p>
        </p:txBody>
      </p:sp>
      <p:sp>
        <p:nvSpPr>
          <p:cNvPr id="9" name="Text Placeholder 8"/>
          <p:cNvSpPr>
            <a:spLocks noGrp="1"/>
          </p:cNvSpPr>
          <p:nvPr>
            <p:ph type="body" sz="quarter" idx="13"/>
          </p:nvPr>
        </p:nvSpPr>
        <p:spPr>
          <a:xfrm>
            <a:off x="990600" y="1548990"/>
            <a:ext cx="5257800" cy="1808810"/>
          </a:xfrm>
        </p:spPr>
        <p:txBody>
          <a:bodyPr/>
          <a:lstStyle>
            <a:lvl1pPr marL="0" indent="0">
              <a:spcBef>
                <a:spcPts val="0"/>
              </a:spcBef>
              <a:buFontTx/>
              <a:buNone/>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0740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7"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8" name="Group 28"/>
          <p:cNvGrpSpPr>
            <a:grpSpLocks/>
          </p:cNvGrpSpPr>
          <p:nvPr/>
        </p:nvGrpSpPr>
        <p:grpSpPr bwMode="auto">
          <a:xfrm>
            <a:off x="6565900" y="469900"/>
            <a:ext cx="2163763" cy="246063"/>
            <a:chOff x="5744446" y="562564"/>
            <a:chExt cx="3796218" cy="432223"/>
          </a:xfrm>
        </p:grpSpPr>
        <p:sp>
          <p:nvSpPr>
            <p:cNvPr id="9"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1"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2"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3"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3" name="Content Placeholder 2"/>
          <p:cNvSpPr>
            <a:spLocks noGrp="1"/>
          </p:cNvSpPr>
          <p:nvPr>
            <p:ph idx="1"/>
          </p:nvPr>
        </p:nvSpPr>
        <p:spPr>
          <a:xfrm>
            <a:off x="457200" y="1447801"/>
            <a:ext cx="8305800" cy="2819399"/>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457200" y="4953000"/>
            <a:ext cx="8305800" cy="914400"/>
          </a:xfrm>
        </p:spPr>
        <p:txBody>
          <a:bodyPr/>
          <a:lstStyle>
            <a:lvl1pPr marL="0" indent="0">
              <a:buFontTx/>
              <a:buNone/>
              <a:defRPr sz="3200"/>
            </a:lvl1pPr>
          </a:lstStyle>
          <a:p>
            <a:pPr lvl="0"/>
            <a:r>
              <a:rPr lang="en-US" smtClean="0"/>
              <a:t>Click to edit Master text styles</a:t>
            </a:r>
          </a:p>
        </p:txBody>
      </p:sp>
      <p:sp>
        <p:nvSpPr>
          <p:cNvPr id="24" name="Rectangle 5"/>
          <p:cNvSpPr>
            <a:spLocks noGrp="1" noChangeArrowheads="1"/>
          </p:cNvSpPr>
          <p:nvPr>
            <p:ph type="sldNum" sz="quarter" idx="12"/>
          </p:nvPr>
        </p:nvSpPr>
        <p:spPr/>
        <p:txBody>
          <a:bodyPr/>
          <a:lstStyle>
            <a:lvl1pPr>
              <a:defRPr/>
            </a:lvl1pPr>
          </a:lstStyle>
          <a:p>
            <a:pPr>
              <a:defRPr/>
            </a:pPr>
            <a:fld id="{14E545A1-3DD3-4C0F-A7DC-8FF35B4119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51245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Subject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5" name="Group 28"/>
          <p:cNvGrpSpPr>
            <a:grpSpLocks/>
          </p:cNvGrpSpPr>
          <p:nvPr/>
        </p:nvGrpSpPr>
        <p:grpSpPr bwMode="auto">
          <a:xfrm>
            <a:off x="6565900" y="469900"/>
            <a:ext cx="2163763" cy="246063"/>
            <a:chOff x="5744446" y="562564"/>
            <a:chExt cx="3796218" cy="432223"/>
          </a:xfrm>
        </p:grpSpPr>
        <p:sp>
          <p:nvSpPr>
            <p:cNvPr id="6"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7"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0"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447800"/>
          </a:xfrm>
        </p:spPr>
        <p:txBody>
          <a:bodyPr/>
          <a:lstStyle>
            <a:lvl1pPr marL="0" indent="0" algn="ctr">
              <a:buNone/>
              <a:defRPr sz="25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21" name="Rectangle 5"/>
          <p:cNvSpPr>
            <a:spLocks noGrp="1" noChangeArrowheads="1"/>
          </p:cNvSpPr>
          <p:nvPr>
            <p:ph type="sldNum" sz="quarter" idx="10"/>
          </p:nvPr>
        </p:nvSpPr>
        <p:spPr/>
        <p:txBody>
          <a:bodyPr/>
          <a:lstStyle>
            <a:lvl1pPr>
              <a:defRPr/>
            </a:lvl1pPr>
          </a:lstStyle>
          <a:p>
            <a:pPr>
              <a:defRPr/>
            </a:pPr>
            <a:fld id="{AFD89413-B9BF-4CAE-93E8-07847679F7B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5928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7"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8" name="Group 28"/>
          <p:cNvGrpSpPr>
            <a:grpSpLocks/>
          </p:cNvGrpSpPr>
          <p:nvPr/>
        </p:nvGrpSpPr>
        <p:grpSpPr bwMode="auto">
          <a:xfrm>
            <a:off x="6565900" y="469900"/>
            <a:ext cx="2163763" cy="246063"/>
            <a:chOff x="5744446" y="562564"/>
            <a:chExt cx="3796218" cy="432223"/>
          </a:xfrm>
        </p:grpSpPr>
        <p:sp>
          <p:nvSpPr>
            <p:cNvPr id="9"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1"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2"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3"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4"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5"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6"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609600" y="1295400"/>
            <a:ext cx="3886200" cy="1524000"/>
          </a:xfrm>
        </p:spPr>
        <p:txBody>
          <a:bodyPr anchor="ctr"/>
          <a:lstStyle>
            <a:lvl1pPr>
              <a:defRPr sz="2000" b="1"/>
            </a:lvl1pPr>
          </a:lstStyle>
          <a:p>
            <a:pPr lvl="0"/>
            <a:r>
              <a:rPr lang="en-US" smtClean="0"/>
              <a:t>Click to edit Master text styles</a:t>
            </a:r>
          </a:p>
        </p:txBody>
      </p:sp>
      <p:sp>
        <p:nvSpPr>
          <p:cNvPr id="15" name="Text Placeholder 14"/>
          <p:cNvSpPr>
            <a:spLocks noGrp="1"/>
          </p:cNvSpPr>
          <p:nvPr>
            <p:ph type="body" sz="quarter" idx="14"/>
          </p:nvPr>
        </p:nvSpPr>
        <p:spPr>
          <a:xfrm>
            <a:off x="609600" y="2895600"/>
            <a:ext cx="3886200" cy="1600200"/>
          </a:xfrm>
        </p:spPr>
        <p:txBody>
          <a:bodyPr anchor="ctr"/>
          <a:lstStyle>
            <a:lvl1pPr>
              <a:defRPr sz="2000" b="1"/>
            </a:lvl1pPr>
          </a:lstStyle>
          <a:p>
            <a:pPr lvl="0"/>
            <a:r>
              <a:rPr lang="en-US" smtClean="0"/>
              <a:t>Click to edit Master text styles</a:t>
            </a:r>
          </a:p>
        </p:txBody>
      </p:sp>
      <p:sp>
        <p:nvSpPr>
          <p:cNvPr id="17" name="Text Placeholder 16"/>
          <p:cNvSpPr>
            <a:spLocks noGrp="1"/>
          </p:cNvSpPr>
          <p:nvPr>
            <p:ph type="body" sz="quarter" idx="15"/>
          </p:nvPr>
        </p:nvSpPr>
        <p:spPr>
          <a:xfrm>
            <a:off x="609600" y="4572000"/>
            <a:ext cx="3886200" cy="1524000"/>
          </a:xfrm>
        </p:spPr>
        <p:txBody>
          <a:bodyPr anchor="ctr"/>
          <a:lstStyle>
            <a:lvl1pPr>
              <a:defRPr sz="2000" b="1"/>
            </a:lvl1pPr>
          </a:lstStyle>
          <a:p>
            <a:pPr lvl="0"/>
            <a:r>
              <a:rPr lang="en-US" smtClean="0"/>
              <a:t>Click to edit Master text styles</a:t>
            </a:r>
          </a:p>
        </p:txBody>
      </p:sp>
      <p:sp>
        <p:nvSpPr>
          <p:cNvPr id="27" name="Rectangle 5"/>
          <p:cNvSpPr>
            <a:spLocks noGrp="1" noChangeArrowheads="1"/>
          </p:cNvSpPr>
          <p:nvPr>
            <p:ph type="sldNum" sz="quarter" idx="16"/>
          </p:nvPr>
        </p:nvSpPr>
        <p:spPr/>
        <p:txBody>
          <a:bodyPr/>
          <a:lstStyle>
            <a:lvl1pPr>
              <a:defRPr/>
            </a:lvl1pPr>
          </a:lstStyle>
          <a:p>
            <a:pPr>
              <a:defRPr/>
            </a:pPr>
            <a:fld id="{C5DD0503-B706-4FF5-8880-158C00181C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1892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opic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3" name="Content Placeholder 2"/>
          <p:cNvSpPr>
            <a:spLocks noGrp="1"/>
          </p:cNvSpPr>
          <p:nvPr>
            <p:ph idx="1"/>
          </p:nvPr>
        </p:nvSpPr>
        <p:spPr>
          <a:xfrm>
            <a:off x="448056" y="1600200"/>
            <a:ext cx="8305800" cy="4267200"/>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371600" y="0"/>
            <a:ext cx="53340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2" name="Rectangle 5"/>
          <p:cNvSpPr>
            <a:spLocks noGrp="1" noChangeArrowheads="1"/>
          </p:cNvSpPr>
          <p:nvPr>
            <p:ph type="sldNum" sz="quarter" idx="10"/>
          </p:nvPr>
        </p:nvSpPr>
        <p:spPr/>
        <p:txBody>
          <a:bodyPr/>
          <a:lstStyle>
            <a:lvl1pPr>
              <a:defRPr/>
            </a:lvl1pPr>
          </a:lstStyle>
          <a:p>
            <a:pPr>
              <a:defRPr/>
            </a:pPr>
            <a:fld id="{47057527-B453-463E-8F06-27651AD78F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516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3" name="Content Placeholder 2"/>
          <p:cNvSpPr>
            <a:spLocks noGrp="1"/>
          </p:cNvSpPr>
          <p:nvPr>
            <p:ph idx="1"/>
          </p:nvPr>
        </p:nvSpPr>
        <p:spPr>
          <a:xfrm>
            <a:off x="304800" y="2876350"/>
            <a:ext cx="4724400" cy="1162250"/>
          </a:xfrm>
        </p:spPr>
        <p:txBody>
          <a:bodyPr anchor="ctr"/>
          <a:lstStyle>
            <a:lvl1pPr algn="ctr">
              <a:buNone/>
              <a:defRPr sz="3200" b="1"/>
            </a:lvl1pPr>
            <a:lvl2pPr>
              <a:defRPr sz="1600"/>
            </a:lvl2pPr>
            <a:lvl3pPr>
              <a:defRPr sz="1400"/>
            </a:lvl3pPr>
            <a:lvl4pPr>
              <a:defRPr sz="1400"/>
            </a:lvl4pPr>
            <a:lvl5pPr>
              <a:defRPr sz="1400"/>
            </a:lvl5pPr>
          </a:lstStyle>
          <a:p>
            <a:pPr lvl="0"/>
            <a:r>
              <a:rPr lang="en-US" smtClean="0"/>
              <a:t>Click to edit Master text styles</a:t>
            </a:r>
          </a:p>
        </p:txBody>
      </p:sp>
      <p:sp>
        <p:nvSpPr>
          <p:cNvPr id="22" name="Rectangle 5"/>
          <p:cNvSpPr>
            <a:spLocks noGrp="1" noChangeArrowheads="1"/>
          </p:cNvSpPr>
          <p:nvPr>
            <p:ph type="sldNum" sz="quarter" idx="10"/>
          </p:nvPr>
        </p:nvSpPr>
        <p:spPr/>
        <p:txBody>
          <a:bodyPr/>
          <a:lstStyle>
            <a:lvl1pPr>
              <a:defRPr/>
            </a:lvl1pPr>
          </a:lstStyle>
          <a:p>
            <a:pPr>
              <a:defRPr/>
            </a:pPr>
            <a:fld id="{3A20EA59-08C1-4AA6-A375-85CE4EAB9D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9675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7" name="Group 28"/>
          <p:cNvGrpSpPr>
            <a:grpSpLocks/>
          </p:cNvGrpSpPr>
          <p:nvPr/>
        </p:nvGrpSpPr>
        <p:grpSpPr bwMode="auto">
          <a:xfrm>
            <a:off x="6565900" y="469900"/>
            <a:ext cx="2163763" cy="246063"/>
            <a:chOff x="5744446" y="562564"/>
            <a:chExt cx="3796218" cy="432223"/>
          </a:xfrm>
        </p:grpSpPr>
        <p:sp>
          <p:nvSpPr>
            <p:cNvPr id="8"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1"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2"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3"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4"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5"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16" name="Text Placeholder 11"/>
          <p:cNvSpPr>
            <a:spLocks noGrp="1"/>
          </p:cNvSpPr>
          <p:nvPr>
            <p:ph type="body" sz="quarter" idx="18"/>
          </p:nvPr>
        </p:nvSpPr>
        <p:spPr>
          <a:xfrm>
            <a:off x="609600" y="1447800"/>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18" name="Text Placeholder 11"/>
          <p:cNvSpPr>
            <a:spLocks noGrp="1"/>
          </p:cNvSpPr>
          <p:nvPr>
            <p:ph type="body" sz="quarter" idx="19"/>
          </p:nvPr>
        </p:nvSpPr>
        <p:spPr>
          <a:xfrm>
            <a:off x="609600" y="3173505"/>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19" name="Text Placeholder 11"/>
          <p:cNvSpPr>
            <a:spLocks noGrp="1"/>
          </p:cNvSpPr>
          <p:nvPr>
            <p:ph type="body" sz="quarter" idx="20"/>
          </p:nvPr>
        </p:nvSpPr>
        <p:spPr>
          <a:xfrm>
            <a:off x="609600" y="4876800"/>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27"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6" name="Rectangle 5"/>
          <p:cNvSpPr>
            <a:spLocks noGrp="1" noChangeArrowheads="1"/>
          </p:cNvSpPr>
          <p:nvPr>
            <p:ph type="sldNum" sz="quarter" idx="21"/>
          </p:nvPr>
        </p:nvSpPr>
        <p:spPr/>
        <p:txBody>
          <a:bodyPr/>
          <a:lstStyle>
            <a:lvl1pPr>
              <a:defRPr/>
            </a:lvl1pPr>
          </a:lstStyle>
          <a:p>
            <a:pPr>
              <a:defRPr/>
            </a:pPr>
            <a:fld id="{60BE36E0-2EB5-41FC-BDCC-416CBC8A18E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5322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in Idea - Next Steps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solidFill>
                  <a:srgbClr val="000000"/>
                </a:solidFill>
                <a:latin typeface="Arial" pitchFamily="34" charset="0"/>
                <a:ea typeface="+mj-ea"/>
                <a:cs typeface="Arial" pitchFamily="34" charset="0"/>
              </a:rPr>
              <a:t>Click to add Summary header</a:t>
            </a:r>
            <a:endParaRPr lang="en-US" b="0" kern="0" dirty="0">
              <a:solidFill>
                <a:srgbClr val="000000"/>
              </a:solidFill>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3" name="Content Placeholder 2"/>
          <p:cNvSpPr>
            <a:spLocks noGrp="1"/>
          </p:cNvSpPr>
          <p:nvPr>
            <p:ph idx="1"/>
          </p:nvPr>
        </p:nvSpPr>
        <p:spPr>
          <a:xfrm>
            <a:off x="448056" y="1600200"/>
            <a:ext cx="8305800" cy="4648199"/>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2" name="Rectangle 5"/>
          <p:cNvSpPr>
            <a:spLocks noGrp="1" noChangeArrowheads="1"/>
          </p:cNvSpPr>
          <p:nvPr>
            <p:ph type="sldNum" sz="quarter" idx="10"/>
          </p:nvPr>
        </p:nvSpPr>
        <p:spPr/>
        <p:txBody>
          <a:bodyPr/>
          <a:lstStyle>
            <a:lvl1pPr>
              <a:defRPr/>
            </a:lvl1pPr>
          </a:lstStyle>
          <a:p>
            <a:pPr>
              <a:defRPr/>
            </a:pPr>
            <a:fld id="{17C9ED43-A596-46AC-8B66-751071DF41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9645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solidFill>
                <a:srgbClr val="000000"/>
              </a:solidFill>
              <a:ea typeface="ＭＳ Ｐゴシック" pitchFamily="48" charset="-128"/>
              <a:cs typeface="+mn-cs"/>
            </a:endParaRPr>
          </a:p>
        </p:txBody>
      </p:sp>
      <p:grpSp>
        <p:nvGrpSpPr>
          <p:cNvPr id="4" name="Group 28"/>
          <p:cNvGrpSpPr>
            <a:grpSpLocks/>
          </p:cNvGrpSpPr>
          <p:nvPr/>
        </p:nvGrpSpPr>
        <p:grpSpPr bwMode="auto">
          <a:xfrm>
            <a:off x="6565900" y="469900"/>
            <a:ext cx="2163763" cy="246063"/>
            <a:chOff x="5744446" y="562564"/>
            <a:chExt cx="3796218" cy="432223"/>
          </a:xfrm>
        </p:grpSpPr>
        <p:sp>
          <p:nvSpPr>
            <p:cNvPr id="5"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6"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7"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8"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9"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0"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1"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2"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3"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4"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5"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6"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7"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solidFill>
                  <a:srgbClr val="000000"/>
                </a:solidFill>
                <a:ea typeface="ＭＳ Ｐゴシック" pitchFamily="48" charset="-128"/>
                <a:cs typeface="+mn-cs"/>
              </a:endParaRPr>
            </a:p>
          </p:txBody>
        </p:sp>
        <p:sp>
          <p:nvSpPr>
            <p:cNvPr id="18"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solidFill>
                  <a:srgbClr val="000000"/>
                </a:solidFill>
                <a:ea typeface="ＭＳ Ｐゴシック" pitchFamily="48" charset="-128"/>
                <a:cs typeface="+mn-cs"/>
              </a:endParaRPr>
            </a:p>
          </p:txBody>
        </p:sp>
      </p:grpSp>
      <p:sp>
        <p:nvSpPr>
          <p:cNvPr id="19"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solidFill>
                <a:srgbClr val="000000"/>
              </a:solidFill>
              <a:ea typeface="ＭＳ Ｐゴシック" pitchFamily="48" charset="-128"/>
              <a:cs typeface="+mn-cs"/>
            </a:endParaRPr>
          </a:p>
        </p:txBody>
      </p:sp>
      <p:sp>
        <p:nvSpPr>
          <p:cNvPr id="2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0" name="Rectangle 5"/>
          <p:cNvSpPr>
            <a:spLocks noGrp="1" noChangeArrowheads="1"/>
          </p:cNvSpPr>
          <p:nvPr>
            <p:ph type="sldNum" sz="quarter" idx="10"/>
          </p:nvPr>
        </p:nvSpPr>
        <p:spPr/>
        <p:txBody>
          <a:bodyPr/>
          <a:lstStyle>
            <a:lvl1pPr>
              <a:defRPr/>
            </a:lvl1pPr>
          </a:lstStyle>
          <a:p>
            <a:pPr>
              <a:defRPr/>
            </a:pPr>
            <a:fld id="{E8214142-956F-431B-B5D9-1CB0C2EF24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494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90600" y="833230"/>
            <a:ext cx="7620000" cy="690770"/>
          </a:xfrm>
        </p:spPr>
        <p:txBody>
          <a:bodyPr/>
          <a:lstStyle>
            <a:lvl1pPr marL="0" indent="0" algn="l">
              <a:buNone/>
              <a:defRPr sz="3200"/>
            </a:lvl1pPr>
            <a:lvl2pPr marL="0" indent="0" algn="l">
              <a:buNone/>
              <a:defRPr sz="2400"/>
            </a:lvl2pPr>
          </a:lstStyle>
          <a:p>
            <a:pPr lvl="0"/>
            <a:r>
              <a:rPr lang="en-US" smtClean="0"/>
              <a:t>Click to edit Master text styles</a:t>
            </a:r>
          </a:p>
        </p:txBody>
      </p:sp>
      <p:sp>
        <p:nvSpPr>
          <p:cNvPr id="9" name="Text Placeholder 8"/>
          <p:cNvSpPr>
            <a:spLocks noGrp="1"/>
          </p:cNvSpPr>
          <p:nvPr>
            <p:ph type="body" sz="quarter" idx="13"/>
          </p:nvPr>
        </p:nvSpPr>
        <p:spPr>
          <a:xfrm>
            <a:off x="990600" y="1548990"/>
            <a:ext cx="5257800" cy="1808810"/>
          </a:xfrm>
        </p:spPr>
        <p:txBody>
          <a:bodyPr/>
          <a:lstStyle>
            <a:lvl1pPr marL="0" indent="0">
              <a:spcBef>
                <a:spcPts val="0"/>
              </a:spcBef>
              <a:buFontTx/>
              <a:buNone/>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340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opic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latin typeface="Arial" pitchFamily="34" charset="0"/>
                <a:ea typeface="+mj-ea"/>
                <a:cs typeface="Arial" pitchFamily="34" charset="0"/>
              </a:rPr>
              <a:t>Click to add Summary header</a:t>
            </a:r>
            <a:endParaRPr lang="en-US" b="0" kern="0" dirty="0">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3" name="Content Placeholder 2"/>
          <p:cNvSpPr>
            <a:spLocks noGrp="1"/>
          </p:cNvSpPr>
          <p:nvPr>
            <p:ph idx="1"/>
          </p:nvPr>
        </p:nvSpPr>
        <p:spPr>
          <a:xfrm>
            <a:off x="448056" y="1600200"/>
            <a:ext cx="8305800" cy="4267200"/>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371600" y="0"/>
            <a:ext cx="53340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2" name="Rectangle 5"/>
          <p:cNvSpPr>
            <a:spLocks noGrp="1" noChangeArrowheads="1"/>
          </p:cNvSpPr>
          <p:nvPr>
            <p:ph type="sldNum" sz="quarter" idx="10"/>
          </p:nvPr>
        </p:nvSpPr>
        <p:spPr/>
        <p:txBody>
          <a:bodyPr/>
          <a:lstStyle>
            <a:lvl1pPr>
              <a:defRPr/>
            </a:lvl1pPr>
          </a:lstStyle>
          <a:p>
            <a:pPr>
              <a:defRPr/>
            </a:pPr>
            <a:fld id="{47057527-B453-463E-8F06-27651AD78F9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latin typeface="Arial" pitchFamily="34" charset="0"/>
                <a:ea typeface="+mj-ea"/>
                <a:cs typeface="Arial" pitchFamily="34" charset="0"/>
              </a:rPr>
              <a:t>Click to add Summary header</a:t>
            </a:r>
            <a:endParaRPr lang="en-US" b="0" kern="0" dirty="0">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3" name="Content Placeholder 2"/>
          <p:cNvSpPr>
            <a:spLocks noGrp="1"/>
          </p:cNvSpPr>
          <p:nvPr>
            <p:ph idx="1"/>
          </p:nvPr>
        </p:nvSpPr>
        <p:spPr>
          <a:xfrm>
            <a:off x="304800" y="2876350"/>
            <a:ext cx="4724400" cy="1162250"/>
          </a:xfrm>
        </p:spPr>
        <p:txBody>
          <a:bodyPr anchor="ctr"/>
          <a:lstStyle>
            <a:lvl1pPr algn="ctr">
              <a:buNone/>
              <a:defRPr sz="3200" b="1"/>
            </a:lvl1pPr>
            <a:lvl2pPr>
              <a:defRPr sz="1600"/>
            </a:lvl2pPr>
            <a:lvl3pPr>
              <a:defRPr sz="1400"/>
            </a:lvl3pPr>
            <a:lvl4pPr>
              <a:defRPr sz="1400"/>
            </a:lvl4pPr>
            <a:lvl5pPr>
              <a:defRPr sz="1400"/>
            </a:lvl5pPr>
          </a:lstStyle>
          <a:p>
            <a:pPr lvl="0"/>
            <a:r>
              <a:rPr lang="en-US" smtClean="0"/>
              <a:t>Click to edit Master text styles</a:t>
            </a:r>
          </a:p>
        </p:txBody>
      </p:sp>
      <p:sp>
        <p:nvSpPr>
          <p:cNvPr id="22" name="Rectangle 5"/>
          <p:cNvSpPr>
            <a:spLocks noGrp="1" noChangeArrowheads="1"/>
          </p:cNvSpPr>
          <p:nvPr>
            <p:ph type="sldNum" sz="quarter" idx="10"/>
          </p:nvPr>
        </p:nvSpPr>
        <p:spPr/>
        <p:txBody>
          <a:bodyPr/>
          <a:lstStyle>
            <a:lvl1pPr>
              <a:defRPr/>
            </a:lvl1pPr>
          </a:lstStyle>
          <a:p>
            <a:pPr>
              <a:defRPr/>
            </a:pPr>
            <a:fld id="{3A20EA59-08C1-4AA6-A375-85CE4EAB9D1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ea typeface="ＭＳ Ｐゴシック" pitchFamily="48" charset="-128"/>
              <a:cs typeface="+mn-cs"/>
            </a:endParaRPr>
          </a:p>
        </p:txBody>
      </p:sp>
      <p:grpSp>
        <p:nvGrpSpPr>
          <p:cNvPr id="7" name="Group 28"/>
          <p:cNvGrpSpPr>
            <a:grpSpLocks/>
          </p:cNvGrpSpPr>
          <p:nvPr/>
        </p:nvGrpSpPr>
        <p:grpSpPr bwMode="auto">
          <a:xfrm>
            <a:off x="6565900" y="469900"/>
            <a:ext cx="2163763" cy="246063"/>
            <a:chOff x="5744446" y="562564"/>
            <a:chExt cx="3796218" cy="432223"/>
          </a:xfrm>
        </p:grpSpPr>
        <p:sp>
          <p:nvSpPr>
            <p:cNvPr id="8"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9"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3"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5"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7"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0"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1"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2"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3"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4"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ea typeface="ＭＳ Ｐゴシック" pitchFamily="48" charset="-128"/>
                <a:cs typeface="+mn-cs"/>
              </a:endParaRPr>
            </a:p>
          </p:txBody>
        </p:sp>
      </p:grpSp>
      <p:sp>
        <p:nvSpPr>
          <p:cNvPr id="25"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16" name="Text Placeholder 11"/>
          <p:cNvSpPr>
            <a:spLocks noGrp="1"/>
          </p:cNvSpPr>
          <p:nvPr>
            <p:ph type="body" sz="quarter" idx="18"/>
          </p:nvPr>
        </p:nvSpPr>
        <p:spPr>
          <a:xfrm>
            <a:off x="609600" y="1447800"/>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18" name="Text Placeholder 11"/>
          <p:cNvSpPr>
            <a:spLocks noGrp="1"/>
          </p:cNvSpPr>
          <p:nvPr>
            <p:ph type="body" sz="quarter" idx="19"/>
          </p:nvPr>
        </p:nvSpPr>
        <p:spPr>
          <a:xfrm>
            <a:off x="609600" y="3173505"/>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19" name="Text Placeholder 11"/>
          <p:cNvSpPr>
            <a:spLocks noGrp="1"/>
          </p:cNvSpPr>
          <p:nvPr>
            <p:ph type="body" sz="quarter" idx="20"/>
          </p:nvPr>
        </p:nvSpPr>
        <p:spPr>
          <a:xfrm>
            <a:off x="609600" y="4876800"/>
            <a:ext cx="3886200" cy="1524000"/>
          </a:xfrm>
        </p:spPr>
        <p:txBody>
          <a:bodyPr/>
          <a:lstStyle>
            <a:lvl1pPr>
              <a:defRPr sz="2000" b="1" baseline="0"/>
            </a:lvl1pPr>
            <a:lvl2pPr>
              <a:defRPr sz="2000" b="1" i="1">
                <a:solidFill>
                  <a:srgbClr val="1D3364"/>
                </a:solidFill>
              </a:defRPr>
            </a:lvl2pPr>
            <a:lvl3pPr>
              <a:buNone/>
              <a:defRPr/>
            </a:lvl3pPr>
          </a:lstStyle>
          <a:p>
            <a:pPr lvl="0"/>
            <a:r>
              <a:rPr lang="en-US" smtClean="0"/>
              <a:t>Click to edit Master text styles</a:t>
            </a:r>
          </a:p>
          <a:p>
            <a:pPr lvl="1"/>
            <a:r>
              <a:rPr lang="en-US" smtClean="0"/>
              <a:t>Second level</a:t>
            </a:r>
          </a:p>
        </p:txBody>
      </p:sp>
      <p:sp>
        <p:nvSpPr>
          <p:cNvPr id="27"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6" name="Rectangle 5"/>
          <p:cNvSpPr>
            <a:spLocks noGrp="1" noChangeArrowheads="1"/>
          </p:cNvSpPr>
          <p:nvPr>
            <p:ph type="sldNum" sz="quarter" idx="21"/>
          </p:nvPr>
        </p:nvSpPr>
        <p:spPr/>
        <p:txBody>
          <a:bodyPr/>
          <a:lstStyle>
            <a:lvl1pPr>
              <a:defRPr/>
            </a:lvl1pPr>
          </a:lstStyle>
          <a:p>
            <a:pPr>
              <a:defRPr/>
            </a:pPr>
            <a:fld id="{60BE36E0-2EB5-41FC-BDCC-416CBC8A18E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Idea - Next Steps layout">
    <p:spTree>
      <p:nvGrpSpPr>
        <p:cNvPr id="1" name=""/>
        <p:cNvGrpSpPr/>
        <p:nvPr/>
      </p:nvGrpSpPr>
      <p:grpSpPr>
        <a:xfrm>
          <a:off x="0" y="0"/>
          <a:ext cx="0" cy="0"/>
          <a:chOff x="0" y="0"/>
          <a:chExt cx="0" cy="0"/>
        </a:xfrm>
      </p:grpSpPr>
      <p:sp>
        <p:nvSpPr>
          <p:cNvPr id="4" name="Title 1"/>
          <p:cNvSpPr txBox="1">
            <a:spLocks/>
          </p:cNvSpPr>
          <p:nvPr/>
        </p:nvSpPr>
        <p:spPr bwMode="auto">
          <a:xfrm>
            <a:off x="457200" y="106363"/>
            <a:ext cx="6705600" cy="533400"/>
          </a:xfrm>
          <a:prstGeom prst="rect">
            <a:avLst/>
          </a:prstGeom>
          <a:noFill/>
          <a:ln w="9525">
            <a:noFill/>
            <a:miter lim="800000"/>
            <a:headEnd/>
            <a:tailEnd/>
          </a:ln>
        </p:spPr>
        <p:txBody>
          <a:bodyPr lIns="0" tIns="0" rIns="0" bIns="0"/>
          <a:lstStyle>
            <a:lvl1pPr>
              <a:defRPr sz="3500"/>
            </a:lvl1pPr>
          </a:lstStyle>
          <a:p>
            <a:pPr>
              <a:defRPr/>
            </a:pPr>
            <a:r>
              <a:rPr lang="en-US" b="0" kern="0" dirty="0" smtClean="0">
                <a:latin typeface="Arial" pitchFamily="34" charset="0"/>
                <a:ea typeface="+mj-ea"/>
                <a:cs typeface="Arial" pitchFamily="34" charset="0"/>
              </a:rPr>
              <a:t>Click to add Summary header</a:t>
            </a:r>
            <a:endParaRPr lang="en-US" b="0" kern="0" dirty="0">
              <a:latin typeface="Arial" pitchFamily="34" charset="0"/>
              <a:ea typeface="+mj-ea"/>
              <a:cs typeface="Arial" pitchFamily="34" charset="0"/>
            </a:endParaRPr>
          </a:p>
        </p:txBody>
      </p:sp>
      <p:sp>
        <p:nvSpPr>
          <p:cNvPr id="5"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ea typeface="ＭＳ Ｐゴシック" pitchFamily="48" charset="-128"/>
              <a:cs typeface="+mn-cs"/>
            </a:endParaRPr>
          </a:p>
        </p:txBody>
      </p:sp>
      <p:grpSp>
        <p:nvGrpSpPr>
          <p:cNvPr id="6" name="Group 28"/>
          <p:cNvGrpSpPr>
            <a:grpSpLocks/>
          </p:cNvGrpSpPr>
          <p:nvPr/>
        </p:nvGrpSpPr>
        <p:grpSpPr bwMode="auto">
          <a:xfrm>
            <a:off x="6565900" y="469900"/>
            <a:ext cx="2163763" cy="246063"/>
            <a:chOff x="5744446" y="562564"/>
            <a:chExt cx="3796218" cy="432223"/>
          </a:xfrm>
        </p:grpSpPr>
        <p:sp>
          <p:nvSpPr>
            <p:cNvPr id="7"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8"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9"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3"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5"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6"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7"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8"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9"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20"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ea typeface="ＭＳ Ｐゴシック" pitchFamily="48" charset="-128"/>
                <a:cs typeface="+mn-cs"/>
              </a:endParaRPr>
            </a:p>
          </p:txBody>
        </p:sp>
      </p:grpSp>
      <p:sp>
        <p:nvSpPr>
          <p:cNvPr id="21"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3" name="Content Placeholder 2"/>
          <p:cNvSpPr>
            <a:spLocks noGrp="1"/>
          </p:cNvSpPr>
          <p:nvPr>
            <p:ph idx="1"/>
          </p:nvPr>
        </p:nvSpPr>
        <p:spPr>
          <a:xfrm>
            <a:off x="448056" y="1600200"/>
            <a:ext cx="8305800" cy="4648199"/>
          </a:xfrm>
        </p:spPr>
        <p:txBody>
          <a:bodyPr/>
          <a:lstStyle>
            <a:lvl1pPr>
              <a:defRPr sz="2000" b="1"/>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2" name="Rectangle 5"/>
          <p:cNvSpPr>
            <a:spLocks noGrp="1" noChangeArrowheads="1"/>
          </p:cNvSpPr>
          <p:nvPr>
            <p:ph type="sldNum" sz="quarter" idx="10"/>
          </p:nvPr>
        </p:nvSpPr>
        <p:spPr/>
        <p:txBody>
          <a:bodyPr/>
          <a:lstStyle>
            <a:lvl1pPr>
              <a:defRPr/>
            </a:lvl1pPr>
          </a:lstStyle>
          <a:p>
            <a:pPr>
              <a:defRPr/>
            </a:pPr>
            <a:fld id="{17C9ED43-A596-46AC-8B66-751071DF41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eaLnBrk="0" hangingPunct="0">
              <a:defRPr/>
            </a:pPr>
            <a:endParaRPr lang="en-US" dirty="0">
              <a:ea typeface="ＭＳ Ｐゴシック" pitchFamily="48" charset="-128"/>
              <a:cs typeface="+mn-cs"/>
            </a:endParaRPr>
          </a:p>
        </p:txBody>
      </p:sp>
      <p:grpSp>
        <p:nvGrpSpPr>
          <p:cNvPr id="4" name="Group 28"/>
          <p:cNvGrpSpPr>
            <a:grpSpLocks/>
          </p:cNvGrpSpPr>
          <p:nvPr/>
        </p:nvGrpSpPr>
        <p:grpSpPr bwMode="auto">
          <a:xfrm>
            <a:off x="6565900" y="469900"/>
            <a:ext cx="2163763" cy="246063"/>
            <a:chOff x="5744446" y="562564"/>
            <a:chExt cx="3796218" cy="432223"/>
          </a:xfrm>
        </p:grpSpPr>
        <p:sp>
          <p:nvSpPr>
            <p:cNvPr id="5"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6"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7"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8"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9"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0"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1"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2"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3"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4"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5"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6"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7"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eaLnBrk="0" hangingPunct="0">
                <a:defRPr/>
              </a:pPr>
              <a:endParaRPr lang="en-US" dirty="0">
                <a:ea typeface="ＭＳ Ｐゴシック" pitchFamily="48" charset="-128"/>
                <a:cs typeface="+mn-cs"/>
              </a:endParaRPr>
            </a:p>
          </p:txBody>
        </p:sp>
        <p:sp>
          <p:nvSpPr>
            <p:cNvPr id="18"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eaLnBrk="0" hangingPunct="0">
                <a:defRPr/>
              </a:pPr>
              <a:endParaRPr lang="en-US" dirty="0">
                <a:ea typeface="ＭＳ Ｐゴシック" pitchFamily="48" charset="-128"/>
                <a:cs typeface="+mn-cs"/>
              </a:endParaRPr>
            </a:p>
          </p:txBody>
        </p:sp>
      </p:grpSp>
      <p:sp>
        <p:nvSpPr>
          <p:cNvPr id="19"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eaLnBrk="0" hangingPunct="0">
              <a:defRPr/>
            </a:pPr>
            <a:endParaRPr lang="en-US" dirty="0">
              <a:ea typeface="ＭＳ Ｐゴシック" pitchFamily="48" charset="-128"/>
              <a:cs typeface="+mn-cs"/>
            </a:endParaRPr>
          </a:p>
        </p:txBody>
      </p:sp>
      <p:sp>
        <p:nvSpPr>
          <p:cNvPr id="22" name="Title 1"/>
          <p:cNvSpPr>
            <a:spLocks noGrp="1"/>
          </p:cNvSpPr>
          <p:nvPr>
            <p:ph type="title"/>
          </p:nvPr>
        </p:nvSpPr>
        <p:spPr>
          <a:xfrm>
            <a:off x="457200" y="0"/>
            <a:ext cx="6705600" cy="1143000"/>
          </a:xfrm>
        </p:spPr>
        <p:txBody>
          <a:bodyPr anchor="ctr"/>
          <a:lstStyle>
            <a:lvl1pPr>
              <a:defRPr sz="2000" b="1">
                <a:solidFill>
                  <a:schemeClr val="bg1"/>
                </a:solidFill>
              </a:defRPr>
            </a:lvl1pPr>
          </a:lstStyle>
          <a:p>
            <a:r>
              <a:rPr lang="en-US" smtClean="0"/>
              <a:t>Click to edit Master title style</a:t>
            </a:r>
            <a:endParaRPr lang="en-US" dirty="0"/>
          </a:p>
        </p:txBody>
      </p:sp>
      <p:sp>
        <p:nvSpPr>
          <p:cNvPr id="20" name="Rectangle 5"/>
          <p:cNvSpPr>
            <a:spLocks noGrp="1" noChangeArrowheads="1"/>
          </p:cNvSpPr>
          <p:nvPr>
            <p:ph type="sldNum" sz="quarter" idx="10"/>
          </p:nvPr>
        </p:nvSpPr>
        <p:spPr/>
        <p:txBody>
          <a:bodyPr/>
          <a:lstStyle>
            <a:lvl1pPr>
              <a:defRPr/>
            </a:lvl1pPr>
          </a:lstStyle>
          <a:p>
            <a:pPr>
              <a:defRPr/>
            </a:pPr>
            <a:fld id="{E8214142-956F-431B-B5D9-1CB0C2EF24C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90600" y="833230"/>
            <a:ext cx="7620000" cy="690770"/>
          </a:xfrm>
        </p:spPr>
        <p:txBody>
          <a:bodyPr/>
          <a:lstStyle>
            <a:lvl1pPr marL="0" indent="0" algn="l">
              <a:buNone/>
              <a:defRPr sz="3200"/>
            </a:lvl1pPr>
            <a:lvl2pPr marL="0" indent="0" algn="l">
              <a:buNone/>
              <a:defRPr sz="2400"/>
            </a:lvl2pPr>
          </a:lstStyle>
          <a:p>
            <a:pPr lvl="0"/>
            <a:r>
              <a:rPr lang="en-US" smtClean="0"/>
              <a:t>Click to edit Master text styles</a:t>
            </a:r>
          </a:p>
        </p:txBody>
      </p:sp>
      <p:sp>
        <p:nvSpPr>
          <p:cNvPr id="9" name="Text Placeholder 8"/>
          <p:cNvSpPr>
            <a:spLocks noGrp="1"/>
          </p:cNvSpPr>
          <p:nvPr>
            <p:ph type="body" sz="quarter" idx="13"/>
          </p:nvPr>
        </p:nvSpPr>
        <p:spPr>
          <a:xfrm>
            <a:off x="990600" y="1548990"/>
            <a:ext cx="5257800" cy="1808810"/>
          </a:xfrm>
        </p:spPr>
        <p:txBody>
          <a:bodyPr/>
          <a:lstStyle>
            <a:lvl1pPr marL="0" indent="0">
              <a:spcBef>
                <a:spcPts val="0"/>
              </a:spcBef>
              <a:buFontTx/>
              <a:buNone/>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274638"/>
            <a:ext cx="670560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1749" name="Rectangle 5"/>
          <p:cNvSpPr>
            <a:spLocks noGrp="1" noChangeArrowheads="1"/>
          </p:cNvSpPr>
          <p:nvPr>
            <p:ph type="sldNum" sz="quarter" idx="4"/>
          </p:nvPr>
        </p:nvSpPr>
        <p:spPr bwMode="auto">
          <a:xfrm>
            <a:off x="8382000"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r" eaLnBrk="0" hangingPunct="0">
              <a:defRPr sz="1400">
                <a:latin typeface="+mn-lt"/>
                <a:ea typeface="ＭＳ Ｐゴシック" pitchFamily="48" charset="-128"/>
                <a:cs typeface="+mn-cs"/>
              </a:defRPr>
            </a:lvl1pPr>
          </a:lstStyle>
          <a:p>
            <a:pPr>
              <a:defRPr/>
            </a:pPr>
            <a:fld id="{43A582D0-8E55-48E6-9020-051F6F02E7DB}" type="slidenum">
              <a:rPr lang="en-US"/>
              <a:pPr>
                <a:defRPr/>
              </a:pPr>
              <a:t>‹#›</a:t>
            </a:fld>
            <a:endParaRPr lang="en-US" dirty="0"/>
          </a:p>
        </p:txBody>
      </p:sp>
      <p:sp>
        <p:nvSpPr>
          <p:cNvPr id="8"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800" b="0" i="1" dirty="0">
                <a:solidFill>
                  <a:srgbClr val="6A6D6E"/>
                </a:solidFill>
                <a:ea typeface="ＭＳ Ｐゴシック"/>
                <a:cs typeface="ＭＳ Ｐゴシック"/>
              </a:rPr>
              <a:t>Copyright © </a:t>
            </a:r>
            <a:r>
              <a:rPr lang="en-US" sz="800" b="0" i="1" dirty="0" smtClean="0">
                <a:solidFill>
                  <a:srgbClr val="6A6D6E"/>
                </a:solidFill>
                <a:ea typeface="ＭＳ Ｐゴシック"/>
                <a:cs typeface="ＭＳ Ｐゴシック"/>
              </a:rPr>
              <a:t>2014 </a:t>
            </a:r>
            <a:r>
              <a:rPr lang="en-US" sz="800" b="0" i="1" dirty="0">
                <a:solidFill>
                  <a:srgbClr val="6A6D6E"/>
                </a:solidFill>
                <a:ea typeface="ＭＳ Ｐゴシック"/>
                <a:cs typeface="ＭＳ Ｐゴシック"/>
              </a:rPr>
              <a:t>by Hartford Funds. Confidential. </a:t>
            </a:r>
            <a:r>
              <a:rPr lang="en-US" sz="800" dirty="0" smtClean="0"/>
              <a:t>FOR FINANCIAL</a:t>
            </a:r>
            <a:r>
              <a:rPr lang="en-US" sz="800" baseline="0" dirty="0" smtClean="0"/>
              <a:t> ADVISOR</a:t>
            </a:r>
            <a:r>
              <a:rPr lang="en-US" sz="800" dirty="0" smtClean="0"/>
              <a:t> USE ONLY/NOT FOR USE WITH THE PUBLIC</a:t>
            </a:r>
            <a:r>
              <a:rPr lang="en-US" sz="800" b="0" i="1" dirty="0">
                <a:solidFill>
                  <a:srgbClr val="6A6D6E"/>
                </a:solidFill>
                <a:ea typeface="ＭＳ Ｐゴシック"/>
                <a:cs typeface="ＭＳ Ｐゴシック"/>
              </a:rPr>
              <a:t/>
            </a:r>
            <a:br>
              <a:rPr lang="en-US" sz="800" b="0" i="1" dirty="0">
                <a:solidFill>
                  <a:srgbClr val="6A6D6E"/>
                </a:solidFill>
                <a:ea typeface="ＭＳ Ｐゴシック"/>
                <a:cs typeface="ＭＳ Ｐゴシック"/>
              </a:rPr>
            </a:br>
            <a:r>
              <a:rPr lang="en-US" sz="800" b="0" i="1" dirty="0">
                <a:solidFill>
                  <a:srgbClr val="6A6D6E"/>
                </a:solidFill>
                <a:ea typeface="ＭＳ Ｐゴシック"/>
                <a:cs typeface="ＭＳ Ｐゴシック"/>
              </a:rPr>
              <a:t>All rights reserved. No part of this document may be reproduced, published or posted without the permission of Hartford Funds.</a:t>
            </a:r>
            <a:r>
              <a:rPr lang="en-US" sz="800" b="0" dirty="0">
                <a:solidFill>
                  <a:srgbClr val="6A6D6E"/>
                </a:solidFill>
                <a:ea typeface="ＭＳ Ｐゴシック"/>
                <a:cs typeface="ＭＳ Ｐゴシック"/>
              </a:rPr>
              <a:t> </a:t>
            </a:r>
            <a:endParaRPr lang="en-US" b="0" dirty="0">
              <a:solidFill>
                <a:srgbClr val="6A6D6E"/>
              </a:solidFill>
              <a:ea typeface="ＭＳ Ｐゴシック"/>
              <a:cs typeface="ＭＳ Ｐゴシック"/>
            </a:endParaRPr>
          </a:p>
        </p:txBody>
      </p:sp>
      <p:pic>
        <p:nvPicPr>
          <p:cNvPr id="6" name="Picture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17878" y="6263408"/>
            <a:ext cx="1627632" cy="143256"/>
          </a:xfrm>
          <a:prstGeom prst="rect">
            <a:avLst/>
          </a:prstGeom>
        </p:spPr>
      </p:pic>
    </p:spTree>
  </p:cSld>
  <p:clrMap bg1="lt1" tx1="dk1" bg2="lt2" tx2="dk2" accent1="accent1" accent2="accent2" accent3="accent3" accent4="accent4" accent5="accent5" accent6="accent6" hlink="hlink" folHlink="folHlink"/>
  <p:sldLayoutIdLst>
    <p:sldLayoutId id="2147484821" r:id="rId1"/>
    <p:sldLayoutId id="2147484822" r:id="rId2"/>
    <p:sldLayoutId id="2147484823" r:id="rId3"/>
    <p:sldLayoutId id="2147484824" r:id="rId4"/>
    <p:sldLayoutId id="2147484825" r:id="rId5"/>
    <p:sldLayoutId id="2147484826" r:id="rId6"/>
    <p:sldLayoutId id="2147484827" r:id="rId7"/>
    <p:sldLayoutId id="2147484828" r:id="rId8"/>
    <p:sldLayoutId id="2147484829" r:id="rId9"/>
  </p:sldLayoutIdLst>
  <p:timing>
    <p:tnLst>
      <p:par>
        <p:cTn id="1" dur="indefinite" restart="never" nodeType="tmRoot"/>
      </p:par>
    </p:tnLst>
  </p:timing>
  <p:txStyles>
    <p:title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eaLnBrk="1" fontAlgn="base" hangingPunct="1">
        <a:spcBef>
          <a:spcPct val="20000"/>
        </a:spcBef>
        <a:spcAft>
          <a:spcPct val="0"/>
        </a:spcAft>
        <a:buChar char="•"/>
        <a:defRPr sz="3000">
          <a:solidFill>
            <a:srgbClr val="29292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29292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rgbClr val="29292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rgbClr val="29292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rgbClr val="29292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1162050"/>
          </a:xfrm>
          <a:prstGeom prst="rect">
            <a:avLst/>
          </a:prstGeom>
          <a:gradFill rotWithShape="1">
            <a:gsLst>
              <a:gs pos="0">
                <a:srgbClr val="00315B"/>
              </a:gs>
              <a:gs pos="100000">
                <a:srgbClr val="00669F"/>
              </a:gs>
            </a:gsLst>
            <a:lin ang="0" scaled="1"/>
          </a:gradFill>
          <a:ln w="9525">
            <a:noFill/>
            <a:miter lim="800000"/>
            <a:headEnd/>
            <a:tailEnd/>
          </a:ln>
          <a:effectLst/>
        </p:spPr>
        <p:txBody>
          <a:bodyPr wrap="none" anchor="ctr"/>
          <a:lstStyle/>
          <a:p>
            <a:pPr>
              <a:defRPr/>
            </a:pPr>
            <a:endParaRPr lang="en-US" dirty="0">
              <a:cs typeface="+mn-cs"/>
            </a:endParaRPr>
          </a:p>
        </p:txBody>
      </p:sp>
      <p:sp>
        <p:nvSpPr>
          <p:cNvPr id="2051" name="Rectangle 5"/>
          <p:cNvSpPr>
            <a:spLocks noGrp="1" noChangeArrowheads="1"/>
          </p:cNvSpPr>
          <p:nvPr>
            <p:ph type="title"/>
          </p:nvPr>
        </p:nvSpPr>
        <p:spPr bwMode="auto">
          <a:xfrm>
            <a:off x="457200" y="0"/>
            <a:ext cx="5519738" cy="1133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SLIDE TITLE</a:t>
            </a:r>
          </a:p>
        </p:txBody>
      </p:sp>
      <p:sp>
        <p:nvSpPr>
          <p:cNvPr id="2052" name="Rectangle 6"/>
          <p:cNvSpPr>
            <a:spLocks noGrp="1" noChangeArrowheads="1"/>
          </p:cNvSpPr>
          <p:nvPr>
            <p:ph type="body" idx="1"/>
          </p:nvPr>
        </p:nvSpPr>
        <p:spPr bwMode="auto">
          <a:xfrm>
            <a:off x="4460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5"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22536"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 name="Rectangle 24"/>
          <p:cNvSpPr>
            <a:spLocks noChangeArrowheads="1"/>
          </p:cNvSpPr>
          <p:nvPr/>
        </p:nvSpPr>
        <p:spPr bwMode="auto">
          <a:xfrm>
            <a:off x="1554163" y="6521450"/>
            <a:ext cx="6019800" cy="336550"/>
          </a:xfrm>
          <a:prstGeom prst="rect">
            <a:avLst/>
          </a:prstGeom>
          <a:noFill/>
          <a:ln w="9525">
            <a:noFill/>
            <a:miter lim="800000"/>
            <a:headEnd/>
            <a:tailEnd/>
          </a:ln>
          <a:effectLst/>
        </p:spPr>
        <p:txBody>
          <a:bodyPr anchor="ctr">
            <a:spAutoFit/>
          </a:bodyPr>
          <a:lstStyle/>
          <a:p>
            <a:pPr algn="ctr" eaLnBrk="0" hangingPunct="0">
              <a:defRPr/>
            </a:pPr>
            <a:r>
              <a:rPr lang="en-US" sz="800" i="1" dirty="0">
                <a:solidFill>
                  <a:srgbClr val="6A6D6E"/>
                </a:solidFill>
                <a:ea typeface="ＭＳ Ｐゴシック"/>
                <a:cs typeface="ＭＳ Ｐゴシック"/>
              </a:rPr>
              <a:t>Copyright © 2013 by Hartford Funds. Confidential. For internal distribution only. </a:t>
            </a:r>
            <a:br>
              <a:rPr lang="en-US" sz="800" i="1" dirty="0">
                <a:solidFill>
                  <a:srgbClr val="6A6D6E"/>
                </a:solidFill>
                <a:ea typeface="ＭＳ Ｐゴシック"/>
                <a:cs typeface="ＭＳ Ｐゴシック"/>
              </a:rPr>
            </a:br>
            <a:r>
              <a:rPr lang="en-US" sz="800" i="1" dirty="0">
                <a:solidFill>
                  <a:srgbClr val="6A6D6E"/>
                </a:solidFill>
                <a:ea typeface="ＭＳ Ｐゴシック"/>
                <a:cs typeface="ＭＳ Ｐゴシック"/>
              </a:rPr>
              <a:t>All rights reserved. No part of this document may be reproduced, published or posted without the permission of Hartford Funds.</a:t>
            </a:r>
            <a:r>
              <a:rPr lang="en-US" sz="800" dirty="0">
                <a:solidFill>
                  <a:srgbClr val="6A6D6E"/>
                </a:solidFill>
                <a:ea typeface="ＭＳ Ｐゴシック"/>
                <a:cs typeface="ＭＳ Ｐゴシック"/>
              </a:rPr>
              <a:t> </a:t>
            </a:r>
            <a:endParaRPr lang="en-US" dirty="0">
              <a:solidFill>
                <a:srgbClr val="6A6D6E"/>
              </a:solidFill>
              <a:ea typeface="ＭＳ Ｐゴシック"/>
              <a:cs typeface="ＭＳ Ｐゴシック"/>
            </a:endParaRPr>
          </a:p>
        </p:txBody>
      </p:sp>
      <p:grpSp>
        <p:nvGrpSpPr>
          <p:cNvPr id="2056" name="Group 28"/>
          <p:cNvGrpSpPr>
            <a:grpSpLocks/>
          </p:cNvGrpSpPr>
          <p:nvPr/>
        </p:nvGrpSpPr>
        <p:grpSpPr bwMode="auto">
          <a:xfrm>
            <a:off x="6565900" y="469900"/>
            <a:ext cx="2163763" cy="246063"/>
            <a:chOff x="5744446" y="562564"/>
            <a:chExt cx="3796218" cy="432223"/>
          </a:xfrm>
        </p:grpSpPr>
        <p:sp>
          <p:nvSpPr>
            <p:cNvPr id="30" name="Freeform 15"/>
            <p:cNvSpPr>
              <a:spLocks/>
            </p:cNvSpPr>
            <p:nvPr/>
          </p:nvSpPr>
          <p:spPr bwMode="auto">
            <a:xfrm>
              <a:off x="5744446" y="568141"/>
              <a:ext cx="242313" cy="278853"/>
            </a:xfrm>
            <a:custGeom>
              <a:avLst/>
              <a:gdLst/>
              <a:ahLst/>
              <a:cxnLst>
                <a:cxn ang="0">
                  <a:pos x="0" y="0"/>
                </a:cxn>
                <a:cxn ang="0">
                  <a:pos x="61" y="0"/>
                </a:cxn>
                <a:cxn ang="0">
                  <a:pos x="61" y="108"/>
                </a:cxn>
                <a:cxn ang="0">
                  <a:pos x="173" y="108"/>
                </a:cxn>
                <a:cxn ang="0">
                  <a:pos x="173" y="0"/>
                </a:cxn>
                <a:cxn ang="0">
                  <a:pos x="234" y="0"/>
                </a:cxn>
                <a:cxn ang="0">
                  <a:pos x="234" y="273"/>
                </a:cxn>
                <a:cxn ang="0">
                  <a:pos x="173" y="273"/>
                </a:cxn>
                <a:cxn ang="0">
                  <a:pos x="173" y="163"/>
                </a:cxn>
                <a:cxn ang="0">
                  <a:pos x="61" y="163"/>
                </a:cxn>
                <a:cxn ang="0">
                  <a:pos x="61" y="273"/>
                </a:cxn>
                <a:cxn ang="0">
                  <a:pos x="0" y="273"/>
                </a:cxn>
                <a:cxn ang="0">
                  <a:pos x="0" y="0"/>
                </a:cxn>
              </a:cxnLst>
              <a:rect l="0" t="0" r="r" b="b"/>
              <a:pathLst>
                <a:path w="234" h="273">
                  <a:moveTo>
                    <a:pt x="0" y="0"/>
                  </a:moveTo>
                  <a:lnTo>
                    <a:pt x="61" y="0"/>
                  </a:lnTo>
                  <a:lnTo>
                    <a:pt x="61" y="108"/>
                  </a:lnTo>
                  <a:lnTo>
                    <a:pt x="173" y="108"/>
                  </a:lnTo>
                  <a:lnTo>
                    <a:pt x="173" y="0"/>
                  </a:lnTo>
                  <a:lnTo>
                    <a:pt x="234" y="0"/>
                  </a:lnTo>
                  <a:lnTo>
                    <a:pt x="234" y="273"/>
                  </a:lnTo>
                  <a:lnTo>
                    <a:pt x="173" y="273"/>
                  </a:lnTo>
                  <a:lnTo>
                    <a:pt x="173" y="163"/>
                  </a:lnTo>
                  <a:lnTo>
                    <a:pt x="61" y="163"/>
                  </a:lnTo>
                  <a:lnTo>
                    <a:pt x="61" y="273"/>
                  </a:lnTo>
                  <a:lnTo>
                    <a:pt x="0" y="273"/>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1" name="Freeform 16"/>
            <p:cNvSpPr>
              <a:spLocks noEditPoints="1"/>
            </p:cNvSpPr>
            <p:nvPr/>
          </p:nvSpPr>
          <p:spPr bwMode="auto">
            <a:xfrm>
              <a:off x="6025751" y="568141"/>
              <a:ext cx="298015" cy="278853"/>
            </a:xfrm>
            <a:custGeom>
              <a:avLst/>
              <a:gdLst/>
              <a:ahLst/>
              <a:cxnLst>
                <a:cxn ang="0">
                  <a:pos x="145" y="73"/>
                </a:cxn>
                <a:cxn ang="0">
                  <a:pos x="109" y="162"/>
                </a:cxn>
                <a:cxn ang="0">
                  <a:pos x="183" y="162"/>
                </a:cxn>
                <a:cxn ang="0">
                  <a:pos x="145" y="73"/>
                </a:cxn>
                <a:cxn ang="0">
                  <a:pos x="119" y="0"/>
                </a:cxn>
                <a:cxn ang="0">
                  <a:pos x="175" y="0"/>
                </a:cxn>
                <a:cxn ang="0">
                  <a:pos x="293" y="276"/>
                </a:cxn>
                <a:cxn ang="0">
                  <a:pos x="230" y="276"/>
                </a:cxn>
                <a:cxn ang="0">
                  <a:pos x="205" y="215"/>
                </a:cxn>
                <a:cxn ang="0">
                  <a:pos x="87" y="215"/>
                </a:cxn>
                <a:cxn ang="0">
                  <a:pos x="62" y="276"/>
                </a:cxn>
                <a:cxn ang="0">
                  <a:pos x="0" y="276"/>
                </a:cxn>
                <a:cxn ang="0">
                  <a:pos x="119" y="0"/>
                </a:cxn>
              </a:cxnLst>
              <a:rect l="0" t="0" r="r" b="b"/>
              <a:pathLst>
                <a:path w="293" h="276">
                  <a:moveTo>
                    <a:pt x="145" y="73"/>
                  </a:moveTo>
                  <a:lnTo>
                    <a:pt x="109" y="162"/>
                  </a:lnTo>
                  <a:lnTo>
                    <a:pt x="183" y="162"/>
                  </a:lnTo>
                  <a:lnTo>
                    <a:pt x="145" y="73"/>
                  </a:lnTo>
                  <a:close/>
                  <a:moveTo>
                    <a:pt x="119" y="0"/>
                  </a:moveTo>
                  <a:lnTo>
                    <a:pt x="175" y="0"/>
                  </a:lnTo>
                  <a:lnTo>
                    <a:pt x="293" y="276"/>
                  </a:lnTo>
                  <a:lnTo>
                    <a:pt x="230" y="276"/>
                  </a:lnTo>
                  <a:lnTo>
                    <a:pt x="205" y="215"/>
                  </a:lnTo>
                  <a:lnTo>
                    <a:pt x="87" y="215"/>
                  </a:lnTo>
                  <a:lnTo>
                    <a:pt x="62" y="276"/>
                  </a:lnTo>
                  <a:lnTo>
                    <a:pt x="0" y="276"/>
                  </a:lnTo>
                  <a:lnTo>
                    <a:pt x="119"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2" name="Freeform 17"/>
            <p:cNvSpPr>
              <a:spLocks noEditPoints="1"/>
            </p:cNvSpPr>
            <p:nvPr/>
          </p:nvSpPr>
          <p:spPr bwMode="auto">
            <a:xfrm>
              <a:off x="636832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3" name="Freeform 18"/>
            <p:cNvSpPr>
              <a:spLocks/>
            </p:cNvSpPr>
            <p:nvPr/>
          </p:nvSpPr>
          <p:spPr bwMode="auto">
            <a:xfrm>
              <a:off x="6641278" y="568141"/>
              <a:ext cx="231172" cy="278853"/>
            </a:xfrm>
            <a:custGeom>
              <a:avLst/>
              <a:gdLst/>
              <a:ahLst/>
              <a:cxnLst>
                <a:cxn ang="0">
                  <a:pos x="0" y="0"/>
                </a:cxn>
                <a:cxn ang="0">
                  <a:pos x="228" y="0"/>
                </a:cxn>
                <a:cxn ang="0">
                  <a:pos x="228" y="55"/>
                </a:cxn>
                <a:cxn ang="0">
                  <a:pos x="145" y="55"/>
                </a:cxn>
                <a:cxn ang="0">
                  <a:pos x="145" y="273"/>
                </a:cxn>
                <a:cxn ang="0">
                  <a:pos x="85" y="273"/>
                </a:cxn>
                <a:cxn ang="0">
                  <a:pos x="85" y="55"/>
                </a:cxn>
                <a:cxn ang="0">
                  <a:pos x="0" y="55"/>
                </a:cxn>
                <a:cxn ang="0">
                  <a:pos x="0" y="0"/>
                </a:cxn>
              </a:cxnLst>
              <a:rect l="0" t="0" r="r" b="b"/>
              <a:pathLst>
                <a:path w="228" h="273">
                  <a:moveTo>
                    <a:pt x="0" y="0"/>
                  </a:moveTo>
                  <a:lnTo>
                    <a:pt x="228" y="0"/>
                  </a:lnTo>
                  <a:lnTo>
                    <a:pt x="228" y="55"/>
                  </a:lnTo>
                  <a:lnTo>
                    <a:pt x="145" y="55"/>
                  </a:lnTo>
                  <a:lnTo>
                    <a:pt x="145" y="273"/>
                  </a:lnTo>
                  <a:lnTo>
                    <a:pt x="85" y="273"/>
                  </a:lnTo>
                  <a:lnTo>
                    <a:pt x="85" y="55"/>
                  </a:lnTo>
                  <a:lnTo>
                    <a:pt x="0" y="55"/>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4" name="Freeform 19"/>
            <p:cNvSpPr>
              <a:spLocks/>
            </p:cNvSpPr>
            <p:nvPr/>
          </p:nvSpPr>
          <p:spPr bwMode="auto">
            <a:xfrm>
              <a:off x="6917013" y="568141"/>
              <a:ext cx="220029" cy="278853"/>
            </a:xfrm>
            <a:custGeom>
              <a:avLst/>
              <a:gdLst/>
              <a:ahLst/>
              <a:cxnLst>
                <a:cxn ang="0">
                  <a:pos x="0" y="0"/>
                </a:cxn>
                <a:cxn ang="0">
                  <a:pos x="210" y="0"/>
                </a:cxn>
                <a:cxn ang="0">
                  <a:pos x="210" y="54"/>
                </a:cxn>
                <a:cxn ang="0">
                  <a:pos x="61" y="54"/>
                </a:cxn>
                <a:cxn ang="0">
                  <a:pos x="61" y="112"/>
                </a:cxn>
                <a:cxn ang="0">
                  <a:pos x="193" y="112"/>
                </a:cxn>
                <a:cxn ang="0">
                  <a:pos x="193" y="167"/>
                </a:cxn>
                <a:cxn ang="0">
                  <a:pos x="61" y="167"/>
                </a:cxn>
                <a:cxn ang="0">
                  <a:pos x="61" y="273"/>
                </a:cxn>
                <a:cxn ang="0">
                  <a:pos x="0" y="273"/>
                </a:cxn>
                <a:cxn ang="0">
                  <a:pos x="0" y="0"/>
                </a:cxn>
              </a:cxnLst>
              <a:rect l="0" t="0" r="r" b="b"/>
              <a:pathLst>
                <a:path w="210" h="273">
                  <a:moveTo>
                    <a:pt x="0" y="0"/>
                  </a:moveTo>
                  <a:lnTo>
                    <a:pt x="210" y="0"/>
                  </a:lnTo>
                  <a:lnTo>
                    <a:pt x="210" y="54"/>
                  </a:lnTo>
                  <a:lnTo>
                    <a:pt x="61" y="54"/>
                  </a:lnTo>
                  <a:lnTo>
                    <a:pt x="61" y="112"/>
                  </a:lnTo>
                  <a:lnTo>
                    <a:pt x="193" y="112"/>
                  </a:lnTo>
                  <a:lnTo>
                    <a:pt x="193" y="167"/>
                  </a:lnTo>
                  <a:lnTo>
                    <a:pt x="61" y="167"/>
                  </a:lnTo>
                  <a:lnTo>
                    <a:pt x="61" y="273"/>
                  </a:lnTo>
                  <a:lnTo>
                    <a:pt x="0" y="273"/>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5" name="Freeform 20"/>
            <p:cNvSpPr>
              <a:spLocks noEditPoints="1"/>
            </p:cNvSpPr>
            <p:nvPr/>
          </p:nvSpPr>
          <p:spPr bwMode="auto">
            <a:xfrm>
              <a:off x="7173251" y="562564"/>
              <a:ext cx="295230" cy="290007"/>
            </a:xfrm>
            <a:custGeom>
              <a:avLst/>
              <a:gdLst/>
              <a:ahLst/>
              <a:cxnLst>
                <a:cxn ang="0">
                  <a:pos x="146" y="55"/>
                </a:cxn>
                <a:cxn ang="0">
                  <a:pos x="123" y="59"/>
                </a:cxn>
                <a:cxn ang="0">
                  <a:pos x="104" y="67"/>
                </a:cxn>
                <a:cxn ang="0">
                  <a:pos x="87" y="80"/>
                </a:cxn>
                <a:cxn ang="0">
                  <a:pos x="74" y="97"/>
                </a:cxn>
                <a:cxn ang="0">
                  <a:pos x="66" y="117"/>
                </a:cxn>
                <a:cxn ang="0">
                  <a:pos x="64" y="140"/>
                </a:cxn>
                <a:cxn ang="0">
                  <a:pos x="64" y="141"/>
                </a:cxn>
                <a:cxn ang="0">
                  <a:pos x="66" y="164"/>
                </a:cxn>
                <a:cxn ang="0">
                  <a:pos x="74" y="184"/>
                </a:cxn>
                <a:cxn ang="0">
                  <a:pos x="87" y="202"/>
                </a:cxn>
                <a:cxn ang="0">
                  <a:pos x="104" y="214"/>
                </a:cxn>
                <a:cxn ang="0">
                  <a:pos x="124" y="223"/>
                </a:cxn>
                <a:cxn ang="0">
                  <a:pos x="147" y="227"/>
                </a:cxn>
                <a:cxn ang="0">
                  <a:pos x="170" y="223"/>
                </a:cxn>
                <a:cxn ang="0">
                  <a:pos x="191" y="216"/>
                </a:cxn>
                <a:cxn ang="0">
                  <a:pos x="207" y="202"/>
                </a:cxn>
                <a:cxn ang="0">
                  <a:pos x="219" y="185"/>
                </a:cxn>
                <a:cxn ang="0">
                  <a:pos x="227" y="165"/>
                </a:cxn>
                <a:cxn ang="0">
                  <a:pos x="230" y="142"/>
                </a:cxn>
                <a:cxn ang="0">
                  <a:pos x="230" y="141"/>
                </a:cxn>
                <a:cxn ang="0">
                  <a:pos x="227" y="119"/>
                </a:cxn>
                <a:cxn ang="0">
                  <a:pos x="219" y="98"/>
                </a:cxn>
                <a:cxn ang="0">
                  <a:pos x="207" y="80"/>
                </a:cxn>
                <a:cxn ang="0">
                  <a:pos x="189" y="67"/>
                </a:cxn>
                <a:cxn ang="0">
                  <a:pos x="170" y="59"/>
                </a:cxn>
                <a:cxn ang="0">
                  <a:pos x="146" y="55"/>
                </a:cxn>
                <a:cxn ang="0">
                  <a:pos x="147" y="0"/>
                </a:cxn>
                <a:cxn ang="0">
                  <a:pos x="178" y="2"/>
                </a:cxn>
                <a:cxn ang="0">
                  <a:pos x="207" y="11"/>
                </a:cxn>
                <a:cxn ang="0">
                  <a:pos x="230" y="24"/>
                </a:cxn>
                <a:cxn ang="0">
                  <a:pos x="252" y="41"/>
                </a:cxn>
                <a:cxn ang="0">
                  <a:pos x="269" y="62"/>
                </a:cxn>
                <a:cxn ang="0">
                  <a:pos x="283" y="86"/>
                </a:cxn>
                <a:cxn ang="0">
                  <a:pos x="291" y="112"/>
                </a:cxn>
                <a:cxn ang="0">
                  <a:pos x="293" y="140"/>
                </a:cxn>
                <a:cxn ang="0">
                  <a:pos x="293" y="141"/>
                </a:cxn>
                <a:cxn ang="0">
                  <a:pos x="291" y="169"/>
                </a:cxn>
                <a:cxn ang="0">
                  <a:pos x="283" y="196"/>
                </a:cxn>
                <a:cxn ang="0">
                  <a:pos x="269" y="220"/>
                </a:cxn>
                <a:cxn ang="0">
                  <a:pos x="252" y="240"/>
                </a:cxn>
                <a:cxn ang="0">
                  <a:pos x="230" y="258"/>
                </a:cxn>
                <a:cxn ang="0">
                  <a:pos x="205" y="271"/>
                </a:cxn>
                <a:cxn ang="0">
                  <a:pos x="177" y="279"/>
                </a:cxn>
                <a:cxn ang="0">
                  <a:pos x="146" y="282"/>
                </a:cxn>
                <a:cxn ang="0">
                  <a:pos x="115" y="280"/>
                </a:cxn>
                <a:cxn ang="0">
                  <a:pos x="88" y="271"/>
                </a:cxn>
                <a:cxn ang="0">
                  <a:pos x="63" y="258"/>
                </a:cxn>
                <a:cxn ang="0">
                  <a:pos x="41" y="241"/>
                </a:cxn>
                <a:cxn ang="0">
                  <a:pos x="24" y="220"/>
                </a:cxn>
                <a:cxn ang="0">
                  <a:pos x="11" y="196"/>
                </a:cxn>
                <a:cxn ang="0">
                  <a:pos x="3" y="169"/>
                </a:cxn>
                <a:cxn ang="0">
                  <a:pos x="0" y="142"/>
                </a:cxn>
                <a:cxn ang="0">
                  <a:pos x="0" y="141"/>
                </a:cxn>
                <a:cxn ang="0">
                  <a:pos x="3" y="113"/>
                </a:cxn>
                <a:cxn ang="0">
                  <a:pos x="11" y="86"/>
                </a:cxn>
                <a:cxn ang="0">
                  <a:pos x="24" y="62"/>
                </a:cxn>
                <a:cxn ang="0">
                  <a:pos x="42" y="42"/>
                </a:cxn>
                <a:cxn ang="0">
                  <a:pos x="64" y="24"/>
                </a:cxn>
                <a:cxn ang="0">
                  <a:pos x="88" y="11"/>
                </a:cxn>
                <a:cxn ang="0">
                  <a:pos x="116" y="2"/>
                </a:cxn>
                <a:cxn ang="0">
                  <a:pos x="147" y="0"/>
                </a:cxn>
              </a:cxnLst>
              <a:rect l="0" t="0" r="r" b="b"/>
              <a:pathLst>
                <a:path w="293" h="282">
                  <a:moveTo>
                    <a:pt x="146" y="55"/>
                  </a:moveTo>
                  <a:lnTo>
                    <a:pt x="123" y="59"/>
                  </a:lnTo>
                  <a:lnTo>
                    <a:pt x="104" y="67"/>
                  </a:lnTo>
                  <a:lnTo>
                    <a:pt x="87" y="80"/>
                  </a:lnTo>
                  <a:lnTo>
                    <a:pt x="74" y="97"/>
                  </a:lnTo>
                  <a:lnTo>
                    <a:pt x="66" y="117"/>
                  </a:lnTo>
                  <a:lnTo>
                    <a:pt x="64" y="140"/>
                  </a:lnTo>
                  <a:lnTo>
                    <a:pt x="64" y="141"/>
                  </a:lnTo>
                  <a:lnTo>
                    <a:pt x="66" y="164"/>
                  </a:lnTo>
                  <a:lnTo>
                    <a:pt x="74" y="184"/>
                  </a:lnTo>
                  <a:lnTo>
                    <a:pt x="87" y="202"/>
                  </a:lnTo>
                  <a:lnTo>
                    <a:pt x="104" y="214"/>
                  </a:lnTo>
                  <a:lnTo>
                    <a:pt x="124" y="223"/>
                  </a:lnTo>
                  <a:lnTo>
                    <a:pt x="147" y="227"/>
                  </a:lnTo>
                  <a:lnTo>
                    <a:pt x="170" y="223"/>
                  </a:lnTo>
                  <a:lnTo>
                    <a:pt x="191" y="216"/>
                  </a:lnTo>
                  <a:lnTo>
                    <a:pt x="207" y="202"/>
                  </a:lnTo>
                  <a:lnTo>
                    <a:pt x="219" y="185"/>
                  </a:lnTo>
                  <a:lnTo>
                    <a:pt x="227" y="165"/>
                  </a:lnTo>
                  <a:lnTo>
                    <a:pt x="230" y="142"/>
                  </a:lnTo>
                  <a:lnTo>
                    <a:pt x="230" y="141"/>
                  </a:lnTo>
                  <a:lnTo>
                    <a:pt x="227" y="119"/>
                  </a:lnTo>
                  <a:lnTo>
                    <a:pt x="219" y="98"/>
                  </a:lnTo>
                  <a:lnTo>
                    <a:pt x="207" y="80"/>
                  </a:lnTo>
                  <a:lnTo>
                    <a:pt x="189" y="67"/>
                  </a:lnTo>
                  <a:lnTo>
                    <a:pt x="170" y="59"/>
                  </a:lnTo>
                  <a:lnTo>
                    <a:pt x="146" y="55"/>
                  </a:lnTo>
                  <a:close/>
                  <a:moveTo>
                    <a:pt x="147" y="0"/>
                  </a:moveTo>
                  <a:lnTo>
                    <a:pt x="178" y="2"/>
                  </a:lnTo>
                  <a:lnTo>
                    <a:pt x="207" y="11"/>
                  </a:lnTo>
                  <a:lnTo>
                    <a:pt x="230" y="24"/>
                  </a:lnTo>
                  <a:lnTo>
                    <a:pt x="252" y="41"/>
                  </a:lnTo>
                  <a:lnTo>
                    <a:pt x="269" y="62"/>
                  </a:lnTo>
                  <a:lnTo>
                    <a:pt x="283" y="86"/>
                  </a:lnTo>
                  <a:lnTo>
                    <a:pt x="291" y="112"/>
                  </a:lnTo>
                  <a:lnTo>
                    <a:pt x="293" y="140"/>
                  </a:lnTo>
                  <a:lnTo>
                    <a:pt x="293" y="141"/>
                  </a:lnTo>
                  <a:lnTo>
                    <a:pt x="291" y="169"/>
                  </a:lnTo>
                  <a:lnTo>
                    <a:pt x="283" y="196"/>
                  </a:lnTo>
                  <a:lnTo>
                    <a:pt x="269" y="220"/>
                  </a:lnTo>
                  <a:lnTo>
                    <a:pt x="252" y="240"/>
                  </a:lnTo>
                  <a:lnTo>
                    <a:pt x="230" y="258"/>
                  </a:lnTo>
                  <a:lnTo>
                    <a:pt x="205" y="271"/>
                  </a:lnTo>
                  <a:lnTo>
                    <a:pt x="177" y="279"/>
                  </a:lnTo>
                  <a:lnTo>
                    <a:pt x="146" y="282"/>
                  </a:lnTo>
                  <a:lnTo>
                    <a:pt x="115" y="280"/>
                  </a:lnTo>
                  <a:lnTo>
                    <a:pt x="88" y="271"/>
                  </a:lnTo>
                  <a:lnTo>
                    <a:pt x="63" y="258"/>
                  </a:lnTo>
                  <a:lnTo>
                    <a:pt x="41" y="241"/>
                  </a:lnTo>
                  <a:lnTo>
                    <a:pt x="24" y="220"/>
                  </a:lnTo>
                  <a:lnTo>
                    <a:pt x="11" y="196"/>
                  </a:lnTo>
                  <a:lnTo>
                    <a:pt x="3" y="169"/>
                  </a:lnTo>
                  <a:lnTo>
                    <a:pt x="0" y="142"/>
                  </a:lnTo>
                  <a:lnTo>
                    <a:pt x="0" y="141"/>
                  </a:lnTo>
                  <a:lnTo>
                    <a:pt x="3" y="113"/>
                  </a:lnTo>
                  <a:lnTo>
                    <a:pt x="11" y="86"/>
                  </a:lnTo>
                  <a:lnTo>
                    <a:pt x="24" y="62"/>
                  </a:lnTo>
                  <a:lnTo>
                    <a:pt x="42" y="42"/>
                  </a:lnTo>
                  <a:lnTo>
                    <a:pt x="64" y="24"/>
                  </a:lnTo>
                  <a:lnTo>
                    <a:pt x="88" y="11"/>
                  </a:lnTo>
                  <a:lnTo>
                    <a:pt x="116" y="2"/>
                  </a:lnTo>
                  <a:lnTo>
                    <a:pt x="147"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6" name="Freeform 21"/>
            <p:cNvSpPr>
              <a:spLocks noEditPoints="1"/>
            </p:cNvSpPr>
            <p:nvPr/>
          </p:nvSpPr>
          <p:spPr bwMode="auto">
            <a:xfrm>
              <a:off x="7526969" y="568141"/>
              <a:ext cx="245097" cy="278853"/>
            </a:xfrm>
            <a:custGeom>
              <a:avLst/>
              <a:gdLst/>
              <a:ahLst/>
              <a:cxnLst>
                <a:cxn ang="0">
                  <a:pos x="61" y="54"/>
                </a:cxn>
                <a:cxn ang="0">
                  <a:pos x="61" y="133"/>
                </a:cxn>
                <a:cxn ang="0">
                  <a:pos x="122" y="133"/>
                </a:cxn>
                <a:cxn ang="0">
                  <a:pos x="138" y="130"/>
                </a:cxn>
                <a:cxn ang="0">
                  <a:pos x="151" y="125"/>
                </a:cxn>
                <a:cxn ang="0">
                  <a:pos x="161" y="117"/>
                </a:cxn>
                <a:cxn ang="0">
                  <a:pos x="167" y="107"/>
                </a:cxn>
                <a:cxn ang="0">
                  <a:pos x="168" y="93"/>
                </a:cxn>
                <a:cxn ang="0">
                  <a:pos x="168" y="93"/>
                </a:cxn>
                <a:cxn ang="0">
                  <a:pos x="167" y="79"/>
                </a:cxn>
                <a:cxn ang="0">
                  <a:pos x="160" y="68"/>
                </a:cxn>
                <a:cxn ang="0">
                  <a:pos x="151" y="61"/>
                </a:cxn>
                <a:cxn ang="0">
                  <a:pos x="137" y="55"/>
                </a:cxn>
                <a:cxn ang="0">
                  <a:pos x="121" y="54"/>
                </a:cxn>
                <a:cxn ang="0">
                  <a:pos x="61" y="54"/>
                </a:cxn>
                <a:cxn ang="0">
                  <a:pos x="0" y="0"/>
                </a:cxn>
                <a:cxn ang="0">
                  <a:pos x="126" y="0"/>
                </a:cxn>
                <a:cxn ang="0">
                  <a:pos x="151" y="2"/>
                </a:cxn>
                <a:cxn ang="0">
                  <a:pos x="173" y="6"/>
                </a:cxn>
                <a:cxn ang="0">
                  <a:pos x="191" y="15"/>
                </a:cxn>
                <a:cxn ang="0">
                  <a:pos x="207" y="28"/>
                </a:cxn>
                <a:cxn ang="0">
                  <a:pos x="219" y="45"/>
                </a:cxn>
                <a:cxn ang="0">
                  <a:pos x="227" y="65"/>
                </a:cxn>
                <a:cxn ang="0">
                  <a:pos x="230" y="90"/>
                </a:cxn>
                <a:cxn ang="0">
                  <a:pos x="230" y="91"/>
                </a:cxn>
                <a:cxn ang="0">
                  <a:pos x="228" y="111"/>
                </a:cxn>
                <a:cxn ang="0">
                  <a:pos x="223" y="129"/>
                </a:cxn>
                <a:cxn ang="0">
                  <a:pos x="214" y="144"/>
                </a:cxn>
                <a:cxn ang="0">
                  <a:pos x="202" y="158"/>
                </a:cxn>
                <a:cxn ang="0">
                  <a:pos x="187" y="168"/>
                </a:cxn>
                <a:cxn ang="0">
                  <a:pos x="171" y="176"/>
                </a:cxn>
                <a:cxn ang="0">
                  <a:pos x="239" y="273"/>
                </a:cxn>
                <a:cxn ang="0">
                  <a:pos x="167" y="273"/>
                </a:cxn>
                <a:cxn ang="0">
                  <a:pos x="109" y="185"/>
                </a:cxn>
                <a:cxn ang="0">
                  <a:pos x="61" y="185"/>
                </a:cxn>
                <a:cxn ang="0">
                  <a:pos x="61" y="273"/>
                </a:cxn>
                <a:cxn ang="0">
                  <a:pos x="0" y="273"/>
                </a:cxn>
                <a:cxn ang="0">
                  <a:pos x="0" y="0"/>
                </a:cxn>
              </a:cxnLst>
              <a:rect l="0" t="0" r="r" b="b"/>
              <a:pathLst>
                <a:path w="239" h="273">
                  <a:moveTo>
                    <a:pt x="61" y="54"/>
                  </a:moveTo>
                  <a:lnTo>
                    <a:pt x="61" y="133"/>
                  </a:lnTo>
                  <a:lnTo>
                    <a:pt x="122" y="133"/>
                  </a:lnTo>
                  <a:lnTo>
                    <a:pt x="138" y="130"/>
                  </a:lnTo>
                  <a:lnTo>
                    <a:pt x="151" y="125"/>
                  </a:lnTo>
                  <a:lnTo>
                    <a:pt x="161" y="117"/>
                  </a:lnTo>
                  <a:lnTo>
                    <a:pt x="167" y="107"/>
                  </a:lnTo>
                  <a:lnTo>
                    <a:pt x="168" y="93"/>
                  </a:lnTo>
                  <a:lnTo>
                    <a:pt x="168" y="93"/>
                  </a:lnTo>
                  <a:lnTo>
                    <a:pt x="167" y="79"/>
                  </a:lnTo>
                  <a:lnTo>
                    <a:pt x="160" y="68"/>
                  </a:lnTo>
                  <a:lnTo>
                    <a:pt x="151" y="61"/>
                  </a:lnTo>
                  <a:lnTo>
                    <a:pt x="137" y="55"/>
                  </a:lnTo>
                  <a:lnTo>
                    <a:pt x="121" y="54"/>
                  </a:lnTo>
                  <a:lnTo>
                    <a:pt x="61" y="54"/>
                  </a:lnTo>
                  <a:close/>
                  <a:moveTo>
                    <a:pt x="0" y="0"/>
                  </a:moveTo>
                  <a:lnTo>
                    <a:pt x="126" y="0"/>
                  </a:lnTo>
                  <a:lnTo>
                    <a:pt x="151" y="2"/>
                  </a:lnTo>
                  <a:lnTo>
                    <a:pt x="173" y="6"/>
                  </a:lnTo>
                  <a:lnTo>
                    <a:pt x="191" y="15"/>
                  </a:lnTo>
                  <a:lnTo>
                    <a:pt x="207" y="28"/>
                  </a:lnTo>
                  <a:lnTo>
                    <a:pt x="219" y="45"/>
                  </a:lnTo>
                  <a:lnTo>
                    <a:pt x="227" y="65"/>
                  </a:lnTo>
                  <a:lnTo>
                    <a:pt x="230" y="90"/>
                  </a:lnTo>
                  <a:lnTo>
                    <a:pt x="230" y="91"/>
                  </a:lnTo>
                  <a:lnTo>
                    <a:pt x="228" y="111"/>
                  </a:lnTo>
                  <a:lnTo>
                    <a:pt x="223" y="129"/>
                  </a:lnTo>
                  <a:lnTo>
                    <a:pt x="214" y="144"/>
                  </a:lnTo>
                  <a:lnTo>
                    <a:pt x="202" y="158"/>
                  </a:lnTo>
                  <a:lnTo>
                    <a:pt x="187" y="168"/>
                  </a:lnTo>
                  <a:lnTo>
                    <a:pt x="171" y="176"/>
                  </a:lnTo>
                  <a:lnTo>
                    <a:pt x="239" y="273"/>
                  </a:lnTo>
                  <a:lnTo>
                    <a:pt x="167" y="273"/>
                  </a:lnTo>
                  <a:lnTo>
                    <a:pt x="109" y="185"/>
                  </a:lnTo>
                  <a:lnTo>
                    <a:pt x="61" y="185"/>
                  </a:lnTo>
                  <a:lnTo>
                    <a:pt x="61" y="273"/>
                  </a:lnTo>
                  <a:lnTo>
                    <a:pt x="0" y="273"/>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7" name="Freeform 22"/>
            <p:cNvSpPr>
              <a:spLocks noEditPoints="1"/>
            </p:cNvSpPr>
            <p:nvPr/>
          </p:nvSpPr>
          <p:spPr bwMode="auto">
            <a:xfrm>
              <a:off x="7816629" y="568141"/>
              <a:ext cx="259024" cy="278853"/>
            </a:xfrm>
            <a:custGeom>
              <a:avLst/>
              <a:gdLst/>
              <a:ahLst/>
              <a:cxnLst>
                <a:cxn ang="0">
                  <a:pos x="62" y="54"/>
                </a:cxn>
                <a:cxn ang="0">
                  <a:pos x="62" y="218"/>
                </a:cxn>
                <a:cxn ang="0">
                  <a:pos x="109" y="218"/>
                </a:cxn>
                <a:cxn ang="0">
                  <a:pos x="132" y="215"/>
                </a:cxn>
                <a:cxn ang="0">
                  <a:pos x="152" y="208"/>
                </a:cxn>
                <a:cxn ang="0">
                  <a:pos x="169" y="196"/>
                </a:cxn>
                <a:cxn ang="0">
                  <a:pos x="181" y="179"/>
                </a:cxn>
                <a:cxn ang="0">
                  <a:pos x="189" y="160"/>
                </a:cxn>
                <a:cxn ang="0">
                  <a:pos x="192" y="137"/>
                </a:cxn>
                <a:cxn ang="0">
                  <a:pos x="192" y="136"/>
                </a:cxn>
                <a:cxn ang="0">
                  <a:pos x="189" y="114"/>
                </a:cxn>
                <a:cxn ang="0">
                  <a:pos x="181" y="93"/>
                </a:cxn>
                <a:cxn ang="0">
                  <a:pos x="169" y="76"/>
                </a:cxn>
                <a:cxn ang="0">
                  <a:pos x="152" y="64"/>
                </a:cxn>
                <a:cxn ang="0">
                  <a:pos x="132" y="56"/>
                </a:cxn>
                <a:cxn ang="0">
                  <a:pos x="109" y="54"/>
                </a:cxn>
                <a:cxn ang="0">
                  <a:pos x="62" y="54"/>
                </a:cxn>
                <a:cxn ang="0">
                  <a:pos x="0" y="0"/>
                </a:cxn>
                <a:cxn ang="0">
                  <a:pos x="109" y="0"/>
                </a:cxn>
                <a:cxn ang="0">
                  <a:pos x="140" y="2"/>
                </a:cxn>
                <a:cxn ang="0">
                  <a:pos x="168" y="10"/>
                </a:cxn>
                <a:cxn ang="0">
                  <a:pos x="193" y="22"/>
                </a:cxn>
                <a:cxn ang="0">
                  <a:pos x="215" y="39"/>
                </a:cxn>
                <a:cxn ang="0">
                  <a:pos x="232" y="58"/>
                </a:cxn>
                <a:cxn ang="0">
                  <a:pos x="245" y="82"/>
                </a:cxn>
                <a:cxn ang="0">
                  <a:pos x="253" y="108"/>
                </a:cxn>
                <a:cxn ang="0">
                  <a:pos x="255" y="135"/>
                </a:cxn>
                <a:cxn ang="0">
                  <a:pos x="255" y="136"/>
                </a:cxn>
                <a:cxn ang="0">
                  <a:pos x="253" y="164"/>
                </a:cxn>
                <a:cxn ang="0">
                  <a:pos x="245" y="190"/>
                </a:cxn>
                <a:cxn ang="0">
                  <a:pos x="232" y="213"/>
                </a:cxn>
                <a:cxn ang="0">
                  <a:pos x="215" y="233"/>
                </a:cxn>
                <a:cxn ang="0">
                  <a:pos x="193" y="250"/>
                </a:cxn>
                <a:cxn ang="0">
                  <a:pos x="168" y="262"/>
                </a:cxn>
                <a:cxn ang="0">
                  <a:pos x="140" y="269"/>
                </a:cxn>
                <a:cxn ang="0">
                  <a:pos x="109" y="273"/>
                </a:cxn>
                <a:cxn ang="0">
                  <a:pos x="0" y="273"/>
                </a:cxn>
                <a:cxn ang="0">
                  <a:pos x="0" y="0"/>
                </a:cxn>
              </a:cxnLst>
              <a:rect l="0" t="0" r="r" b="b"/>
              <a:pathLst>
                <a:path w="255" h="273">
                  <a:moveTo>
                    <a:pt x="62" y="54"/>
                  </a:moveTo>
                  <a:lnTo>
                    <a:pt x="62" y="218"/>
                  </a:lnTo>
                  <a:lnTo>
                    <a:pt x="109" y="218"/>
                  </a:lnTo>
                  <a:lnTo>
                    <a:pt x="132" y="215"/>
                  </a:lnTo>
                  <a:lnTo>
                    <a:pt x="152" y="208"/>
                  </a:lnTo>
                  <a:lnTo>
                    <a:pt x="169" y="196"/>
                  </a:lnTo>
                  <a:lnTo>
                    <a:pt x="181" y="179"/>
                  </a:lnTo>
                  <a:lnTo>
                    <a:pt x="189" y="160"/>
                  </a:lnTo>
                  <a:lnTo>
                    <a:pt x="192" y="137"/>
                  </a:lnTo>
                  <a:lnTo>
                    <a:pt x="192" y="136"/>
                  </a:lnTo>
                  <a:lnTo>
                    <a:pt x="189" y="114"/>
                  </a:lnTo>
                  <a:lnTo>
                    <a:pt x="181" y="93"/>
                  </a:lnTo>
                  <a:lnTo>
                    <a:pt x="169" y="76"/>
                  </a:lnTo>
                  <a:lnTo>
                    <a:pt x="152" y="64"/>
                  </a:lnTo>
                  <a:lnTo>
                    <a:pt x="132" y="56"/>
                  </a:lnTo>
                  <a:lnTo>
                    <a:pt x="109" y="54"/>
                  </a:lnTo>
                  <a:lnTo>
                    <a:pt x="62" y="54"/>
                  </a:lnTo>
                  <a:close/>
                  <a:moveTo>
                    <a:pt x="0" y="0"/>
                  </a:moveTo>
                  <a:lnTo>
                    <a:pt x="109" y="0"/>
                  </a:lnTo>
                  <a:lnTo>
                    <a:pt x="140" y="2"/>
                  </a:lnTo>
                  <a:lnTo>
                    <a:pt x="168" y="10"/>
                  </a:lnTo>
                  <a:lnTo>
                    <a:pt x="193" y="22"/>
                  </a:lnTo>
                  <a:lnTo>
                    <a:pt x="215" y="39"/>
                  </a:lnTo>
                  <a:lnTo>
                    <a:pt x="232" y="58"/>
                  </a:lnTo>
                  <a:lnTo>
                    <a:pt x="245" y="82"/>
                  </a:lnTo>
                  <a:lnTo>
                    <a:pt x="253" y="108"/>
                  </a:lnTo>
                  <a:lnTo>
                    <a:pt x="255" y="135"/>
                  </a:lnTo>
                  <a:lnTo>
                    <a:pt x="255" y="136"/>
                  </a:lnTo>
                  <a:lnTo>
                    <a:pt x="253" y="164"/>
                  </a:lnTo>
                  <a:lnTo>
                    <a:pt x="245" y="190"/>
                  </a:lnTo>
                  <a:lnTo>
                    <a:pt x="232" y="213"/>
                  </a:lnTo>
                  <a:lnTo>
                    <a:pt x="215" y="233"/>
                  </a:lnTo>
                  <a:lnTo>
                    <a:pt x="193" y="250"/>
                  </a:lnTo>
                  <a:lnTo>
                    <a:pt x="168" y="262"/>
                  </a:lnTo>
                  <a:lnTo>
                    <a:pt x="140" y="269"/>
                  </a:lnTo>
                  <a:lnTo>
                    <a:pt x="109" y="273"/>
                  </a:lnTo>
                  <a:lnTo>
                    <a:pt x="0" y="273"/>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8" name="Freeform 23"/>
            <p:cNvSpPr>
              <a:spLocks/>
            </p:cNvSpPr>
            <p:nvPr/>
          </p:nvSpPr>
          <p:spPr bwMode="auto">
            <a:xfrm>
              <a:off x="8139711" y="568141"/>
              <a:ext cx="200534" cy="278853"/>
            </a:xfrm>
            <a:custGeom>
              <a:avLst/>
              <a:gdLst/>
              <a:ahLst/>
              <a:cxnLst>
                <a:cxn ang="0">
                  <a:pos x="0" y="0"/>
                </a:cxn>
                <a:cxn ang="0">
                  <a:pos x="198" y="0"/>
                </a:cxn>
                <a:cxn ang="0">
                  <a:pos x="198" y="28"/>
                </a:cxn>
                <a:cxn ang="0">
                  <a:pos x="30" y="28"/>
                </a:cxn>
                <a:cxn ang="0">
                  <a:pos x="30" y="126"/>
                </a:cxn>
                <a:cxn ang="0">
                  <a:pos x="180" y="126"/>
                </a:cxn>
                <a:cxn ang="0">
                  <a:pos x="180" y="154"/>
                </a:cxn>
                <a:cxn ang="0">
                  <a:pos x="30" y="154"/>
                </a:cxn>
                <a:cxn ang="0">
                  <a:pos x="30" y="273"/>
                </a:cxn>
                <a:cxn ang="0">
                  <a:pos x="0" y="273"/>
                </a:cxn>
                <a:cxn ang="0">
                  <a:pos x="0" y="0"/>
                </a:cxn>
              </a:cxnLst>
              <a:rect l="0" t="0" r="r" b="b"/>
              <a:pathLst>
                <a:path w="198" h="273">
                  <a:moveTo>
                    <a:pt x="0" y="0"/>
                  </a:moveTo>
                  <a:lnTo>
                    <a:pt x="198" y="0"/>
                  </a:lnTo>
                  <a:lnTo>
                    <a:pt x="198" y="28"/>
                  </a:lnTo>
                  <a:lnTo>
                    <a:pt x="30" y="28"/>
                  </a:lnTo>
                  <a:lnTo>
                    <a:pt x="30" y="126"/>
                  </a:lnTo>
                  <a:lnTo>
                    <a:pt x="180" y="126"/>
                  </a:lnTo>
                  <a:lnTo>
                    <a:pt x="180" y="154"/>
                  </a:lnTo>
                  <a:lnTo>
                    <a:pt x="30" y="154"/>
                  </a:lnTo>
                  <a:lnTo>
                    <a:pt x="30" y="273"/>
                  </a:lnTo>
                  <a:lnTo>
                    <a:pt x="0" y="273"/>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39" name="Freeform 24"/>
            <p:cNvSpPr>
              <a:spLocks/>
            </p:cNvSpPr>
            <p:nvPr/>
          </p:nvSpPr>
          <p:spPr bwMode="auto">
            <a:xfrm>
              <a:off x="8398735" y="568141"/>
              <a:ext cx="233956" cy="284430"/>
            </a:xfrm>
            <a:custGeom>
              <a:avLst/>
              <a:gdLst/>
              <a:ahLst/>
              <a:cxnLst>
                <a:cxn ang="0">
                  <a:pos x="0" y="0"/>
                </a:cxn>
                <a:cxn ang="0">
                  <a:pos x="31" y="0"/>
                </a:cxn>
                <a:cxn ang="0">
                  <a:pos x="31" y="156"/>
                </a:cxn>
                <a:cxn ang="0">
                  <a:pos x="33" y="180"/>
                </a:cxn>
                <a:cxn ang="0">
                  <a:pos x="39" y="200"/>
                </a:cxn>
                <a:cxn ang="0">
                  <a:pos x="48" y="217"/>
                </a:cxn>
                <a:cxn ang="0">
                  <a:pos x="60" y="231"/>
                </a:cxn>
                <a:cxn ang="0">
                  <a:pos x="76" y="240"/>
                </a:cxn>
                <a:cxn ang="0">
                  <a:pos x="94" y="247"/>
                </a:cxn>
                <a:cxn ang="0">
                  <a:pos x="115" y="248"/>
                </a:cxn>
                <a:cxn ang="0">
                  <a:pos x="136" y="247"/>
                </a:cxn>
                <a:cxn ang="0">
                  <a:pos x="154" y="241"/>
                </a:cxn>
                <a:cxn ang="0">
                  <a:pos x="169" y="232"/>
                </a:cxn>
                <a:cxn ang="0">
                  <a:pos x="182" y="218"/>
                </a:cxn>
                <a:cxn ang="0">
                  <a:pos x="191" y="203"/>
                </a:cxn>
                <a:cxn ang="0">
                  <a:pos x="197" y="182"/>
                </a:cxn>
                <a:cxn ang="0">
                  <a:pos x="199" y="159"/>
                </a:cxn>
                <a:cxn ang="0">
                  <a:pos x="199" y="0"/>
                </a:cxn>
                <a:cxn ang="0">
                  <a:pos x="230" y="0"/>
                </a:cxn>
                <a:cxn ang="0">
                  <a:pos x="230" y="156"/>
                </a:cxn>
                <a:cxn ang="0">
                  <a:pos x="227" y="183"/>
                </a:cxn>
                <a:cxn ang="0">
                  <a:pos x="222" y="208"/>
                </a:cxn>
                <a:cxn ang="0">
                  <a:pos x="211" y="229"/>
                </a:cxn>
                <a:cxn ang="0">
                  <a:pos x="198" y="247"/>
                </a:cxn>
                <a:cxn ang="0">
                  <a:pos x="182" y="259"/>
                </a:cxn>
                <a:cxn ang="0">
                  <a:pos x="161" y="269"/>
                </a:cxn>
                <a:cxn ang="0">
                  <a:pos x="139" y="275"/>
                </a:cxn>
                <a:cxn ang="0">
                  <a:pos x="114" y="277"/>
                </a:cxn>
                <a:cxn ang="0">
                  <a:pos x="90" y="275"/>
                </a:cxn>
                <a:cxn ang="0">
                  <a:pos x="68" y="269"/>
                </a:cxn>
                <a:cxn ang="0">
                  <a:pos x="48" y="259"/>
                </a:cxn>
                <a:cxn ang="0">
                  <a:pos x="31" y="247"/>
                </a:cxn>
                <a:cxn ang="0">
                  <a:pos x="18" y="230"/>
                </a:cxn>
                <a:cxn ang="0">
                  <a:pos x="8" y="209"/>
                </a:cxn>
                <a:cxn ang="0">
                  <a:pos x="1" y="186"/>
                </a:cxn>
                <a:cxn ang="0">
                  <a:pos x="0" y="159"/>
                </a:cxn>
                <a:cxn ang="0">
                  <a:pos x="0" y="0"/>
                </a:cxn>
              </a:cxnLst>
              <a:rect l="0" t="0" r="r" b="b"/>
              <a:pathLst>
                <a:path w="230" h="277">
                  <a:moveTo>
                    <a:pt x="0" y="0"/>
                  </a:moveTo>
                  <a:lnTo>
                    <a:pt x="31" y="0"/>
                  </a:lnTo>
                  <a:lnTo>
                    <a:pt x="31" y="156"/>
                  </a:lnTo>
                  <a:lnTo>
                    <a:pt x="33" y="180"/>
                  </a:lnTo>
                  <a:lnTo>
                    <a:pt x="39" y="200"/>
                  </a:lnTo>
                  <a:lnTo>
                    <a:pt x="48" y="217"/>
                  </a:lnTo>
                  <a:lnTo>
                    <a:pt x="60" y="231"/>
                  </a:lnTo>
                  <a:lnTo>
                    <a:pt x="76" y="240"/>
                  </a:lnTo>
                  <a:lnTo>
                    <a:pt x="94" y="247"/>
                  </a:lnTo>
                  <a:lnTo>
                    <a:pt x="115" y="248"/>
                  </a:lnTo>
                  <a:lnTo>
                    <a:pt x="136" y="247"/>
                  </a:lnTo>
                  <a:lnTo>
                    <a:pt x="154" y="241"/>
                  </a:lnTo>
                  <a:lnTo>
                    <a:pt x="169" y="232"/>
                  </a:lnTo>
                  <a:lnTo>
                    <a:pt x="182" y="218"/>
                  </a:lnTo>
                  <a:lnTo>
                    <a:pt x="191" y="203"/>
                  </a:lnTo>
                  <a:lnTo>
                    <a:pt x="197" y="182"/>
                  </a:lnTo>
                  <a:lnTo>
                    <a:pt x="199" y="159"/>
                  </a:lnTo>
                  <a:lnTo>
                    <a:pt x="199" y="0"/>
                  </a:lnTo>
                  <a:lnTo>
                    <a:pt x="230" y="0"/>
                  </a:lnTo>
                  <a:lnTo>
                    <a:pt x="230" y="156"/>
                  </a:lnTo>
                  <a:lnTo>
                    <a:pt x="227" y="183"/>
                  </a:lnTo>
                  <a:lnTo>
                    <a:pt x="222" y="208"/>
                  </a:lnTo>
                  <a:lnTo>
                    <a:pt x="211" y="229"/>
                  </a:lnTo>
                  <a:lnTo>
                    <a:pt x="198" y="247"/>
                  </a:lnTo>
                  <a:lnTo>
                    <a:pt x="182" y="259"/>
                  </a:lnTo>
                  <a:lnTo>
                    <a:pt x="161" y="269"/>
                  </a:lnTo>
                  <a:lnTo>
                    <a:pt x="139" y="275"/>
                  </a:lnTo>
                  <a:lnTo>
                    <a:pt x="114" y="277"/>
                  </a:lnTo>
                  <a:lnTo>
                    <a:pt x="90" y="275"/>
                  </a:lnTo>
                  <a:lnTo>
                    <a:pt x="68" y="269"/>
                  </a:lnTo>
                  <a:lnTo>
                    <a:pt x="48" y="259"/>
                  </a:lnTo>
                  <a:lnTo>
                    <a:pt x="31" y="247"/>
                  </a:lnTo>
                  <a:lnTo>
                    <a:pt x="18" y="230"/>
                  </a:lnTo>
                  <a:lnTo>
                    <a:pt x="8" y="209"/>
                  </a:lnTo>
                  <a:lnTo>
                    <a:pt x="1" y="186"/>
                  </a:lnTo>
                  <a:lnTo>
                    <a:pt x="0" y="159"/>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40" name="Freeform 25"/>
            <p:cNvSpPr>
              <a:spLocks/>
            </p:cNvSpPr>
            <p:nvPr/>
          </p:nvSpPr>
          <p:spPr bwMode="auto">
            <a:xfrm>
              <a:off x="8705106" y="568141"/>
              <a:ext cx="239527" cy="278853"/>
            </a:xfrm>
            <a:custGeom>
              <a:avLst/>
              <a:gdLst/>
              <a:ahLst/>
              <a:cxnLst>
                <a:cxn ang="0">
                  <a:pos x="0" y="0"/>
                </a:cxn>
                <a:cxn ang="0">
                  <a:pos x="28" y="0"/>
                </a:cxn>
                <a:cxn ang="0">
                  <a:pos x="203" y="218"/>
                </a:cxn>
                <a:cxn ang="0">
                  <a:pos x="203" y="0"/>
                </a:cxn>
                <a:cxn ang="0">
                  <a:pos x="233" y="0"/>
                </a:cxn>
                <a:cxn ang="0">
                  <a:pos x="233" y="273"/>
                </a:cxn>
                <a:cxn ang="0">
                  <a:pos x="208" y="273"/>
                </a:cxn>
                <a:cxn ang="0">
                  <a:pos x="30" y="49"/>
                </a:cxn>
                <a:cxn ang="0">
                  <a:pos x="30" y="273"/>
                </a:cxn>
                <a:cxn ang="0">
                  <a:pos x="0" y="273"/>
                </a:cxn>
                <a:cxn ang="0">
                  <a:pos x="0" y="0"/>
                </a:cxn>
              </a:cxnLst>
              <a:rect l="0" t="0" r="r" b="b"/>
              <a:pathLst>
                <a:path w="233" h="273">
                  <a:moveTo>
                    <a:pt x="0" y="0"/>
                  </a:moveTo>
                  <a:lnTo>
                    <a:pt x="28" y="0"/>
                  </a:lnTo>
                  <a:lnTo>
                    <a:pt x="203" y="218"/>
                  </a:lnTo>
                  <a:lnTo>
                    <a:pt x="203" y="0"/>
                  </a:lnTo>
                  <a:lnTo>
                    <a:pt x="233" y="0"/>
                  </a:lnTo>
                  <a:lnTo>
                    <a:pt x="233" y="273"/>
                  </a:lnTo>
                  <a:lnTo>
                    <a:pt x="208" y="273"/>
                  </a:lnTo>
                  <a:lnTo>
                    <a:pt x="30" y="49"/>
                  </a:lnTo>
                  <a:lnTo>
                    <a:pt x="30" y="273"/>
                  </a:lnTo>
                  <a:lnTo>
                    <a:pt x="0" y="273"/>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41" name="Freeform 26"/>
            <p:cNvSpPr>
              <a:spLocks noEditPoints="1"/>
            </p:cNvSpPr>
            <p:nvPr/>
          </p:nvSpPr>
          <p:spPr bwMode="auto">
            <a:xfrm>
              <a:off x="9022618" y="568141"/>
              <a:ext cx="247881" cy="278853"/>
            </a:xfrm>
            <a:custGeom>
              <a:avLst/>
              <a:gdLst/>
              <a:ahLst/>
              <a:cxnLst>
                <a:cxn ang="0">
                  <a:pos x="30" y="28"/>
                </a:cxn>
                <a:cxn ang="0">
                  <a:pos x="30" y="244"/>
                </a:cxn>
                <a:cxn ang="0">
                  <a:pos x="96" y="244"/>
                </a:cxn>
                <a:cxn ang="0">
                  <a:pos x="123" y="241"/>
                </a:cxn>
                <a:cxn ang="0">
                  <a:pos x="148" y="233"/>
                </a:cxn>
                <a:cxn ang="0">
                  <a:pos x="170" y="221"/>
                </a:cxn>
                <a:cxn ang="0">
                  <a:pos x="187" y="205"/>
                </a:cxn>
                <a:cxn ang="0">
                  <a:pos x="199" y="185"/>
                </a:cxn>
                <a:cxn ang="0">
                  <a:pos x="206" y="162"/>
                </a:cxn>
                <a:cxn ang="0">
                  <a:pos x="210" y="137"/>
                </a:cxn>
                <a:cxn ang="0">
                  <a:pos x="210" y="136"/>
                </a:cxn>
                <a:cxn ang="0">
                  <a:pos x="206" y="111"/>
                </a:cxn>
                <a:cxn ang="0">
                  <a:pos x="199" y="89"/>
                </a:cxn>
                <a:cxn ang="0">
                  <a:pos x="187" y="68"/>
                </a:cxn>
                <a:cxn ang="0">
                  <a:pos x="170" y="52"/>
                </a:cxn>
                <a:cxn ang="0">
                  <a:pos x="148" y="39"/>
                </a:cxn>
                <a:cxn ang="0">
                  <a:pos x="123" y="31"/>
                </a:cxn>
                <a:cxn ang="0">
                  <a:pos x="96" y="28"/>
                </a:cxn>
                <a:cxn ang="0">
                  <a:pos x="30" y="28"/>
                </a:cxn>
                <a:cxn ang="0">
                  <a:pos x="0" y="0"/>
                </a:cxn>
                <a:cxn ang="0">
                  <a:pos x="96" y="0"/>
                </a:cxn>
                <a:cxn ang="0">
                  <a:pos x="126" y="2"/>
                </a:cxn>
                <a:cxn ang="0">
                  <a:pos x="155" y="10"/>
                </a:cxn>
                <a:cxn ang="0">
                  <a:pos x="180" y="22"/>
                </a:cxn>
                <a:cxn ang="0">
                  <a:pos x="201" y="39"/>
                </a:cxn>
                <a:cxn ang="0">
                  <a:pos x="218" y="58"/>
                </a:cxn>
                <a:cxn ang="0">
                  <a:pos x="231" y="82"/>
                </a:cxn>
                <a:cxn ang="0">
                  <a:pos x="239" y="108"/>
                </a:cxn>
                <a:cxn ang="0">
                  <a:pos x="242" y="135"/>
                </a:cxn>
                <a:cxn ang="0">
                  <a:pos x="242" y="136"/>
                </a:cxn>
                <a:cxn ang="0">
                  <a:pos x="239" y="164"/>
                </a:cxn>
                <a:cxn ang="0">
                  <a:pos x="231" y="190"/>
                </a:cxn>
                <a:cxn ang="0">
                  <a:pos x="218" y="213"/>
                </a:cxn>
                <a:cxn ang="0">
                  <a:pos x="201" y="233"/>
                </a:cxn>
                <a:cxn ang="0">
                  <a:pos x="180" y="250"/>
                </a:cxn>
                <a:cxn ang="0">
                  <a:pos x="155" y="262"/>
                </a:cxn>
                <a:cxn ang="0">
                  <a:pos x="126" y="269"/>
                </a:cxn>
                <a:cxn ang="0">
                  <a:pos x="96" y="273"/>
                </a:cxn>
                <a:cxn ang="0">
                  <a:pos x="0" y="273"/>
                </a:cxn>
                <a:cxn ang="0">
                  <a:pos x="0" y="0"/>
                </a:cxn>
              </a:cxnLst>
              <a:rect l="0" t="0" r="r" b="b"/>
              <a:pathLst>
                <a:path w="242" h="273">
                  <a:moveTo>
                    <a:pt x="30" y="28"/>
                  </a:moveTo>
                  <a:lnTo>
                    <a:pt x="30" y="244"/>
                  </a:lnTo>
                  <a:lnTo>
                    <a:pt x="96" y="244"/>
                  </a:lnTo>
                  <a:lnTo>
                    <a:pt x="123" y="241"/>
                  </a:lnTo>
                  <a:lnTo>
                    <a:pt x="148" y="233"/>
                  </a:lnTo>
                  <a:lnTo>
                    <a:pt x="170" y="221"/>
                  </a:lnTo>
                  <a:lnTo>
                    <a:pt x="187" y="205"/>
                  </a:lnTo>
                  <a:lnTo>
                    <a:pt x="199" y="185"/>
                  </a:lnTo>
                  <a:lnTo>
                    <a:pt x="206" y="162"/>
                  </a:lnTo>
                  <a:lnTo>
                    <a:pt x="210" y="137"/>
                  </a:lnTo>
                  <a:lnTo>
                    <a:pt x="210" y="136"/>
                  </a:lnTo>
                  <a:lnTo>
                    <a:pt x="206" y="111"/>
                  </a:lnTo>
                  <a:lnTo>
                    <a:pt x="199" y="89"/>
                  </a:lnTo>
                  <a:lnTo>
                    <a:pt x="187" y="68"/>
                  </a:lnTo>
                  <a:lnTo>
                    <a:pt x="170" y="52"/>
                  </a:lnTo>
                  <a:lnTo>
                    <a:pt x="148" y="39"/>
                  </a:lnTo>
                  <a:lnTo>
                    <a:pt x="123" y="31"/>
                  </a:lnTo>
                  <a:lnTo>
                    <a:pt x="96" y="28"/>
                  </a:lnTo>
                  <a:lnTo>
                    <a:pt x="30" y="28"/>
                  </a:lnTo>
                  <a:close/>
                  <a:moveTo>
                    <a:pt x="0" y="0"/>
                  </a:moveTo>
                  <a:lnTo>
                    <a:pt x="96" y="0"/>
                  </a:lnTo>
                  <a:lnTo>
                    <a:pt x="126" y="2"/>
                  </a:lnTo>
                  <a:lnTo>
                    <a:pt x="155" y="10"/>
                  </a:lnTo>
                  <a:lnTo>
                    <a:pt x="180" y="22"/>
                  </a:lnTo>
                  <a:lnTo>
                    <a:pt x="201" y="39"/>
                  </a:lnTo>
                  <a:lnTo>
                    <a:pt x="218" y="58"/>
                  </a:lnTo>
                  <a:lnTo>
                    <a:pt x="231" y="82"/>
                  </a:lnTo>
                  <a:lnTo>
                    <a:pt x="239" y="108"/>
                  </a:lnTo>
                  <a:lnTo>
                    <a:pt x="242" y="135"/>
                  </a:lnTo>
                  <a:lnTo>
                    <a:pt x="242" y="136"/>
                  </a:lnTo>
                  <a:lnTo>
                    <a:pt x="239" y="164"/>
                  </a:lnTo>
                  <a:lnTo>
                    <a:pt x="231" y="190"/>
                  </a:lnTo>
                  <a:lnTo>
                    <a:pt x="218" y="213"/>
                  </a:lnTo>
                  <a:lnTo>
                    <a:pt x="201" y="233"/>
                  </a:lnTo>
                  <a:lnTo>
                    <a:pt x="180" y="250"/>
                  </a:lnTo>
                  <a:lnTo>
                    <a:pt x="155" y="262"/>
                  </a:lnTo>
                  <a:lnTo>
                    <a:pt x="126" y="269"/>
                  </a:lnTo>
                  <a:lnTo>
                    <a:pt x="96" y="273"/>
                  </a:lnTo>
                  <a:lnTo>
                    <a:pt x="0" y="273"/>
                  </a:lnTo>
                  <a:lnTo>
                    <a:pt x="0"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42" name="Freeform 27"/>
            <p:cNvSpPr>
              <a:spLocks/>
            </p:cNvSpPr>
            <p:nvPr/>
          </p:nvSpPr>
          <p:spPr bwMode="auto">
            <a:xfrm>
              <a:off x="9315063" y="568141"/>
              <a:ext cx="211675" cy="278853"/>
            </a:xfrm>
            <a:custGeom>
              <a:avLst/>
              <a:gdLst/>
              <a:ahLst/>
              <a:cxnLst>
                <a:cxn ang="0">
                  <a:pos x="130" y="1"/>
                </a:cxn>
                <a:cxn ang="0">
                  <a:pos x="178" y="18"/>
                </a:cxn>
                <a:cxn ang="0">
                  <a:pos x="182" y="57"/>
                </a:cxn>
                <a:cxn ang="0">
                  <a:pos x="129" y="31"/>
                </a:cxn>
                <a:cxn ang="0">
                  <a:pos x="81" y="30"/>
                </a:cxn>
                <a:cxn ang="0">
                  <a:pos x="54" y="45"/>
                </a:cxn>
                <a:cxn ang="0">
                  <a:pos x="42" y="71"/>
                </a:cxn>
                <a:cxn ang="0">
                  <a:pos x="45" y="84"/>
                </a:cxn>
                <a:cxn ang="0">
                  <a:pos x="57" y="104"/>
                </a:cxn>
                <a:cxn ang="0">
                  <a:pos x="91" y="119"/>
                </a:cxn>
                <a:cxn ang="0">
                  <a:pos x="146" y="132"/>
                </a:cxn>
                <a:cxn ang="0">
                  <a:pos x="186" y="154"/>
                </a:cxn>
                <a:cxn ang="0">
                  <a:pos x="206" y="183"/>
                </a:cxn>
                <a:cxn ang="0">
                  <a:pos x="208" y="203"/>
                </a:cxn>
                <a:cxn ang="0">
                  <a:pos x="199" y="239"/>
                </a:cxn>
                <a:cxn ang="0">
                  <a:pos x="174" y="264"/>
                </a:cxn>
                <a:cxn ang="0">
                  <a:pos x="136" y="279"/>
                </a:cxn>
                <a:cxn ang="0">
                  <a:pos x="82" y="278"/>
                </a:cxn>
                <a:cxn ang="0">
                  <a:pos x="26" y="256"/>
                </a:cxn>
                <a:cxn ang="0">
                  <a:pos x="19" y="215"/>
                </a:cxn>
                <a:cxn ang="0">
                  <a:pos x="64" y="243"/>
                </a:cxn>
                <a:cxn ang="0">
                  <a:pos x="114" y="253"/>
                </a:cxn>
                <a:cxn ang="0">
                  <a:pos x="152" y="244"/>
                </a:cxn>
                <a:cxn ang="0">
                  <a:pos x="174" y="221"/>
                </a:cxn>
                <a:cxn ang="0">
                  <a:pos x="176" y="206"/>
                </a:cxn>
                <a:cxn ang="0">
                  <a:pos x="170" y="183"/>
                </a:cxn>
                <a:cxn ang="0">
                  <a:pos x="149" y="167"/>
                </a:cxn>
                <a:cxn ang="0">
                  <a:pos x="104" y="154"/>
                </a:cxn>
                <a:cxn ang="0">
                  <a:pos x="53" y="137"/>
                </a:cxn>
                <a:cxn ang="0">
                  <a:pos x="22" y="112"/>
                </a:cxn>
                <a:cxn ang="0">
                  <a:pos x="11" y="75"/>
                </a:cxn>
                <a:cxn ang="0">
                  <a:pos x="15" y="53"/>
                </a:cxn>
                <a:cxn ang="0">
                  <a:pos x="38" y="21"/>
                </a:cxn>
                <a:cxn ang="0">
                  <a:pos x="78" y="3"/>
                </a:cxn>
              </a:cxnLst>
              <a:rect l="0" t="0" r="r" b="b"/>
              <a:pathLst>
                <a:path w="208" h="280">
                  <a:moveTo>
                    <a:pt x="103" y="0"/>
                  </a:moveTo>
                  <a:lnTo>
                    <a:pt x="130" y="1"/>
                  </a:lnTo>
                  <a:lnTo>
                    <a:pt x="155" y="8"/>
                  </a:lnTo>
                  <a:lnTo>
                    <a:pt x="178" y="18"/>
                  </a:lnTo>
                  <a:lnTo>
                    <a:pt x="200" y="33"/>
                  </a:lnTo>
                  <a:lnTo>
                    <a:pt x="182" y="57"/>
                  </a:lnTo>
                  <a:lnTo>
                    <a:pt x="155" y="40"/>
                  </a:lnTo>
                  <a:lnTo>
                    <a:pt x="129" y="31"/>
                  </a:lnTo>
                  <a:lnTo>
                    <a:pt x="102" y="27"/>
                  </a:lnTo>
                  <a:lnTo>
                    <a:pt x="81" y="30"/>
                  </a:lnTo>
                  <a:lnTo>
                    <a:pt x="65" y="36"/>
                  </a:lnTo>
                  <a:lnTo>
                    <a:pt x="54" y="45"/>
                  </a:lnTo>
                  <a:lnTo>
                    <a:pt x="46" y="58"/>
                  </a:lnTo>
                  <a:lnTo>
                    <a:pt x="42" y="71"/>
                  </a:lnTo>
                  <a:lnTo>
                    <a:pt x="42" y="72"/>
                  </a:lnTo>
                  <a:lnTo>
                    <a:pt x="45" y="84"/>
                  </a:lnTo>
                  <a:lnTo>
                    <a:pt x="49" y="95"/>
                  </a:lnTo>
                  <a:lnTo>
                    <a:pt x="57" y="104"/>
                  </a:lnTo>
                  <a:lnTo>
                    <a:pt x="71" y="112"/>
                  </a:lnTo>
                  <a:lnTo>
                    <a:pt x="91" y="119"/>
                  </a:lnTo>
                  <a:lnTo>
                    <a:pt x="118" y="125"/>
                  </a:lnTo>
                  <a:lnTo>
                    <a:pt x="146" y="132"/>
                  </a:lnTo>
                  <a:lnTo>
                    <a:pt x="168" y="142"/>
                  </a:lnTo>
                  <a:lnTo>
                    <a:pt x="186" y="154"/>
                  </a:lnTo>
                  <a:lnTo>
                    <a:pt x="198" y="167"/>
                  </a:lnTo>
                  <a:lnTo>
                    <a:pt x="206" y="183"/>
                  </a:lnTo>
                  <a:lnTo>
                    <a:pt x="208" y="202"/>
                  </a:lnTo>
                  <a:lnTo>
                    <a:pt x="208" y="203"/>
                  </a:lnTo>
                  <a:lnTo>
                    <a:pt x="206" y="222"/>
                  </a:lnTo>
                  <a:lnTo>
                    <a:pt x="199" y="239"/>
                  </a:lnTo>
                  <a:lnTo>
                    <a:pt x="187" y="253"/>
                  </a:lnTo>
                  <a:lnTo>
                    <a:pt x="174" y="264"/>
                  </a:lnTo>
                  <a:lnTo>
                    <a:pt x="156" y="273"/>
                  </a:lnTo>
                  <a:lnTo>
                    <a:pt x="136" y="279"/>
                  </a:lnTo>
                  <a:lnTo>
                    <a:pt x="113" y="280"/>
                  </a:lnTo>
                  <a:lnTo>
                    <a:pt x="82" y="278"/>
                  </a:lnTo>
                  <a:lnTo>
                    <a:pt x="53" y="270"/>
                  </a:lnTo>
                  <a:lnTo>
                    <a:pt x="26" y="256"/>
                  </a:lnTo>
                  <a:lnTo>
                    <a:pt x="0" y="237"/>
                  </a:lnTo>
                  <a:lnTo>
                    <a:pt x="19" y="215"/>
                  </a:lnTo>
                  <a:lnTo>
                    <a:pt x="41" y="231"/>
                  </a:lnTo>
                  <a:lnTo>
                    <a:pt x="64" y="243"/>
                  </a:lnTo>
                  <a:lnTo>
                    <a:pt x="88" y="251"/>
                  </a:lnTo>
                  <a:lnTo>
                    <a:pt x="114" y="253"/>
                  </a:lnTo>
                  <a:lnTo>
                    <a:pt x="135" y="251"/>
                  </a:lnTo>
                  <a:lnTo>
                    <a:pt x="152" y="244"/>
                  </a:lnTo>
                  <a:lnTo>
                    <a:pt x="166" y="234"/>
                  </a:lnTo>
                  <a:lnTo>
                    <a:pt x="174" y="221"/>
                  </a:lnTo>
                  <a:lnTo>
                    <a:pt x="176" y="207"/>
                  </a:lnTo>
                  <a:lnTo>
                    <a:pt x="176" y="206"/>
                  </a:lnTo>
                  <a:lnTo>
                    <a:pt x="175" y="194"/>
                  </a:lnTo>
                  <a:lnTo>
                    <a:pt x="170" y="183"/>
                  </a:lnTo>
                  <a:lnTo>
                    <a:pt x="162" y="175"/>
                  </a:lnTo>
                  <a:lnTo>
                    <a:pt x="149" y="167"/>
                  </a:lnTo>
                  <a:lnTo>
                    <a:pt x="130" y="160"/>
                  </a:lnTo>
                  <a:lnTo>
                    <a:pt x="104" y="154"/>
                  </a:lnTo>
                  <a:lnTo>
                    <a:pt x="75" y="146"/>
                  </a:lnTo>
                  <a:lnTo>
                    <a:pt x="53" y="137"/>
                  </a:lnTo>
                  <a:lnTo>
                    <a:pt x="34" y="127"/>
                  </a:lnTo>
                  <a:lnTo>
                    <a:pt x="22" y="112"/>
                  </a:lnTo>
                  <a:lnTo>
                    <a:pt x="14" y="95"/>
                  </a:lnTo>
                  <a:lnTo>
                    <a:pt x="11" y="75"/>
                  </a:lnTo>
                  <a:lnTo>
                    <a:pt x="11" y="75"/>
                  </a:lnTo>
                  <a:lnTo>
                    <a:pt x="15" y="53"/>
                  </a:lnTo>
                  <a:lnTo>
                    <a:pt x="24" y="36"/>
                  </a:lnTo>
                  <a:lnTo>
                    <a:pt x="38" y="21"/>
                  </a:lnTo>
                  <a:lnTo>
                    <a:pt x="56" y="9"/>
                  </a:lnTo>
                  <a:lnTo>
                    <a:pt x="78" y="3"/>
                  </a:lnTo>
                  <a:lnTo>
                    <a:pt x="103" y="0"/>
                  </a:lnTo>
                  <a:close/>
                </a:path>
              </a:pathLst>
            </a:custGeom>
            <a:solidFill>
              <a:srgbClr val="FFFFFF"/>
            </a:solidFill>
            <a:ln w="0">
              <a:noFill/>
              <a:prstDash val="solid"/>
              <a:round/>
              <a:headEnd/>
              <a:tailEnd/>
            </a:ln>
          </p:spPr>
          <p:txBody>
            <a:bodyPr/>
            <a:lstStyle/>
            <a:p>
              <a:pPr>
                <a:defRPr/>
              </a:pPr>
              <a:endParaRPr lang="en-US" dirty="0">
                <a:cs typeface="+mn-cs"/>
              </a:endParaRPr>
            </a:p>
          </p:txBody>
        </p:sp>
        <p:sp>
          <p:nvSpPr>
            <p:cNvPr id="43" name="Rectangle 28"/>
            <p:cNvSpPr>
              <a:spLocks noChangeArrowheads="1"/>
            </p:cNvSpPr>
            <p:nvPr/>
          </p:nvSpPr>
          <p:spPr bwMode="auto">
            <a:xfrm>
              <a:off x="5750016" y="978056"/>
              <a:ext cx="3790648" cy="16731"/>
            </a:xfrm>
            <a:prstGeom prst="rect">
              <a:avLst/>
            </a:prstGeom>
            <a:solidFill>
              <a:srgbClr val="FFFFFF"/>
            </a:solidFill>
            <a:ln w="0">
              <a:solidFill>
                <a:srgbClr val="FFFFFF"/>
              </a:solidFill>
              <a:prstDash val="solid"/>
              <a:miter lim="800000"/>
              <a:headEnd/>
              <a:tailEnd/>
            </a:ln>
          </p:spPr>
          <p:txBody>
            <a:bodyPr/>
            <a:lstStyle/>
            <a:p>
              <a:pPr>
                <a:defRPr/>
              </a:pPr>
              <a:endParaRPr lang="en-US" dirty="0">
                <a:cs typeface="+mn-cs"/>
              </a:endParaRPr>
            </a:p>
          </p:txBody>
        </p:sp>
      </p:grpSp>
      <p:sp>
        <p:nvSpPr>
          <p:cNvPr id="24" name="Rectangle 5"/>
          <p:cNvSpPr>
            <a:spLocks noChangeArrowheads="1"/>
          </p:cNvSpPr>
          <p:nvPr/>
        </p:nvSpPr>
        <p:spPr bwMode="auto">
          <a:xfrm>
            <a:off x="0" y="1109663"/>
            <a:ext cx="9144000" cy="84137"/>
          </a:xfrm>
          <a:prstGeom prst="rect">
            <a:avLst/>
          </a:prstGeom>
          <a:solidFill>
            <a:srgbClr val="AA8E0A"/>
          </a:solidFill>
          <a:ln w="9525">
            <a:noFill/>
            <a:miter lim="800000"/>
            <a:headEnd/>
            <a:tailEnd/>
          </a:ln>
        </p:spPr>
        <p:txBody>
          <a:bodyPr wrap="none" anchor="ctr"/>
          <a:lstStyle/>
          <a:p>
            <a:pPr>
              <a:defRPr/>
            </a:pPr>
            <a:endParaRPr lang="en-US" dirty="0">
              <a:cs typeface="+mn-cs"/>
            </a:endParaRPr>
          </a:p>
        </p:txBody>
      </p:sp>
      <p:sp>
        <p:nvSpPr>
          <p:cNvPr id="25" name="Slide Number Placeholder 2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E9060D3B-6638-4CBA-99BD-9F85DA8CD1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10" r:id="rId1"/>
    <p:sldLayoutId id="214748483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 id="2147484820"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defRPr sz="2000" b="1">
          <a:solidFill>
            <a:schemeClr val="tx1"/>
          </a:solidFill>
          <a:latin typeface="+mn-lt"/>
          <a:ea typeface="+mn-ea"/>
          <a:cs typeface="+mn-cs"/>
        </a:defRPr>
      </a:lvl1pPr>
      <a:lvl2pPr marL="742950" indent="-285750" algn="l" rtl="0" eaLnBrk="0" fontAlgn="base" hangingPunct="0">
        <a:spcBef>
          <a:spcPct val="50000"/>
        </a:spcBef>
        <a:spcAft>
          <a:spcPct val="0"/>
        </a:spcAft>
        <a:buChar char="–"/>
        <a:defRPr>
          <a:solidFill>
            <a:schemeClr val="tx1"/>
          </a:solidFill>
          <a:latin typeface="+mn-lt"/>
        </a:defRPr>
      </a:lvl2pPr>
      <a:lvl3pPr marL="1143000" indent="-228600" algn="l" rtl="0" eaLnBrk="0" fontAlgn="base" hangingPunct="0">
        <a:spcBef>
          <a:spcPct val="50000"/>
        </a:spcBef>
        <a:spcAft>
          <a:spcPct val="0"/>
        </a:spcAft>
        <a:buChar char="•"/>
        <a:defRPr sz="1600">
          <a:solidFill>
            <a:schemeClr val="tx1"/>
          </a:solidFill>
          <a:latin typeface="+mn-lt"/>
        </a:defRPr>
      </a:lvl3pPr>
      <a:lvl4pPr marL="1600200" indent="-228600" algn="l" rtl="0" eaLnBrk="0" fontAlgn="base" hangingPunct="0">
        <a:spcBef>
          <a:spcPct val="50000"/>
        </a:spcBef>
        <a:spcAft>
          <a:spcPct val="0"/>
        </a:spcAft>
        <a:buChar char="–"/>
        <a:defRPr sz="1400">
          <a:solidFill>
            <a:schemeClr val="tx1"/>
          </a:solidFill>
          <a:latin typeface="+mn-lt"/>
        </a:defRPr>
      </a:lvl4pPr>
      <a:lvl5pPr marL="2057400" indent="-228600" algn="l" rtl="0" eaLnBrk="0" fontAlgn="base" hangingPunct="0">
        <a:spcBef>
          <a:spcPct val="50000"/>
        </a:spcBef>
        <a:spcAft>
          <a:spcPct val="0"/>
        </a:spcAft>
        <a:buChar char="»"/>
        <a:defRPr sz="1200">
          <a:solidFill>
            <a:schemeClr val="tx1"/>
          </a:solidFill>
          <a:latin typeface="+mn-lt"/>
        </a:defRPr>
      </a:lvl5pPr>
      <a:lvl6pPr marL="2514600" indent="-228600" algn="l" rtl="0" fontAlgn="base">
        <a:spcBef>
          <a:spcPct val="50000"/>
        </a:spcBef>
        <a:spcAft>
          <a:spcPct val="0"/>
        </a:spcAft>
        <a:buChar char="»"/>
        <a:defRPr sz="1200">
          <a:solidFill>
            <a:schemeClr val="tx1"/>
          </a:solidFill>
          <a:latin typeface="+mn-lt"/>
        </a:defRPr>
      </a:lvl6pPr>
      <a:lvl7pPr marL="2971800" indent="-228600" algn="l" rtl="0" fontAlgn="base">
        <a:spcBef>
          <a:spcPct val="50000"/>
        </a:spcBef>
        <a:spcAft>
          <a:spcPct val="0"/>
        </a:spcAft>
        <a:buChar char="»"/>
        <a:defRPr sz="1200">
          <a:solidFill>
            <a:schemeClr val="tx1"/>
          </a:solidFill>
          <a:latin typeface="+mn-lt"/>
        </a:defRPr>
      </a:lvl7pPr>
      <a:lvl8pPr marL="3429000" indent="-228600" algn="l" rtl="0" fontAlgn="base">
        <a:spcBef>
          <a:spcPct val="50000"/>
        </a:spcBef>
        <a:spcAft>
          <a:spcPct val="0"/>
        </a:spcAft>
        <a:buChar char="»"/>
        <a:defRPr sz="1200">
          <a:solidFill>
            <a:schemeClr val="tx1"/>
          </a:solidFill>
          <a:latin typeface="+mn-lt"/>
        </a:defRPr>
      </a:lvl8pPr>
      <a:lvl9pPr marL="3886200" indent="-228600" algn="l" rtl="0" fontAlgn="base">
        <a:spcBef>
          <a:spcPct val="5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274638"/>
            <a:ext cx="670560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9" name="Rectangle 5"/>
          <p:cNvSpPr>
            <a:spLocks noGrp="1" noChangeArrowheads="1"/>
          </p:cNvSpPr>
          <p:nvPr>
            <p:ph type="sldNum" sz="quarter" idx="4"/>
          </p:nvPr>
        </p:nvSpPr>
        <p:spPr bwMode="auto">
          <a:xfrm>
            <a:off x="8382000"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r" eaLnBrk="0" hangingPunct="0">
              <a:defRPr sz="1400">
                <a:latin typeface="+mn-lt"/>
                <a:ea typeface="ＭＳ Ｐゴシック" pitchFamily="48" charset="-128"/>
                <a:cs typeface="+mn-cs"/>
              </a:defRPr>
            </a:lvl1pPr>
          </a:lstStyle>
          <a:p>
            <a:pPr>
              <a:defRPr/>
            </a:pPr>
            <a:fld id="{43A582D0-8E55-48E6-9020-051F6F02E7DB}" type="slidenum">
              <a:rPr lang="en-US">
                <a:solidFill>
                  <a:srgbClr val="000000"/>
                </a:solidFill>
              </a:rPr>
              <a:pPr>
                <a:defRPr/>
              </a:pPr>
              <a:t>‹#›</a:t>
            </a:fld>
            <a:endParaRPr lang="en-US" dirty="0">
              <a:solidFill>
                <a:srgbClr val="000000"/>
              </a:solidFill>
            </a:endParaRPr>
          </a:p>
        </p:txBody>
      </p:sp>
      <p:sp>
        <p:nvSpPr>
          <p:cNvPr id="8"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rgbClr val="6A6D6E"/>
                </a:solidFill>
                <a:ea typeface="ＭＳ Ｐゴシック"/>
                <a:cs typeface="ＭＳ Ｐゴシック"/>
              </a:rPr>
              <a:t>Copyright © 2013 by Hartford Funds. Confidential. </a:t>
            </a:r>
            <a:r>
              <a:rPr lang="en-US" sz="800" dirty="0" smtClean="0">
                <a:solidFill>
                  <a:srgbClr val="000000"/>
                </a:solidFill>
              </a:rPr>
              <a:t>FOR FINANCIAL ADVISOR USE ONLY/NOT FOR USE WITH THE PUBLIC</a:t>
            </a:r>
            <a:r>
              <a:rPr lang="en-US" sz="800" b="0" i="1" dirty="0">
                <a:solidFill>
                  <a:srgbClr val="6A6D6E"/>
                </a:solidFill>
                <a:ea typeface="ＭＳ Ｐゴシック"/>
                <a:cs typeface="ＭＳ Ｐゴシック"/>
              </a:rPr>
              <a:t/>
            </a:r>
            <a:br>
              <a:rPr lang="en-US" sz="800" b="0" i="1" dirty="0">
                <a:solidFill>
                  <a:srgbClr val="6A6D6E"/>
                </a:solidFill>
                <a:ea typeface="ＭＳ Ｐゴシック"/>
                <a:cs typeface="ＭＳ Ｐゴシック"/>
              </a:rPr>
            </a:br>
            <a:r>
              <a:rPr lang="en-US" sz="800" b="0" i="1" dirty="0">
                <a:solidFill>
                  <a:srgbClr val="6A6D6E"/>
                </a:solidFill>
                <a:ea typeface="ＭＳ Ｐゴシック"/>
                <a:cs typeface="ＭＳ Ｐゴシック"/>
              </a:rPr>
              <a:t>All rights reserved. No part of this document may be reproduced, published or posted without the permission of Hartford Funds.</a:t>
            </a:r>
            <a:r>
              <a:rPr lang="en-US" sz="800" b="0" dirty="0">
                <a:solidFill>
                  <a:srgbClr val="6A6D6E"/>
                </a:solidFill>
                <a:ea typeface="ＭＳ Ｐゴシック"/>
                <a:cs typeface="ＭＳ Ｐゴシック"/>
              </a:rPr>
              <a:t> </a:t>
            </a:r>
            <a:endParaRPr lang="en-US" b="0" dirty="0">
              <a:solidFill>
                <a:srgbClr val="6A6D6E"/>
              </a:solidFill>
              <a:ea typeface="ＭＳ Ｐゴシック"/>
              <a:cs typeface="ＭＳ Ｐゴシック"/>
            </a:endParaRPr>
          </a:p>
        </p:txBody>
      </p:sp>
    </p:spTree>
    <p:extLst>
      <p:ext uri="{BB962C8B-B14F-4D97-AF65-F5344CB8AC3E}">
        <p14:creationId xmlns:p14="http://schemas.microsoft.com/office/powerpoint/2010/main" val="2699589534"/>
      </p:ext>
    </p:extLst>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Lst>
  <p:txStyles>
    <p:title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eaLnBrk="1" fontAlgn="base" hangingPunct="1">
        <a:spcBef>
          <a:spcPct val="20000"/>
        </a:spcBef>
        <a:spcAft>
          <a:spcPct val="0"/>
        </a:spcAft>
        <a:buChar char="•"/>
        <a:defRPr sz="3000">
          <a:solidFill>
            <a:srgbClr val="29292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29292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rgbClr val="29292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rgbClr val="29292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rgbClr val="29292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57200" y="274638"/>
            <a:ext cx="6705600" cy="563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457200" y="12954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49" name="Rectangle 5"/>
          <p:cNvSpPr>
            <a:spLocks noGrp="1" noChangeArrowheads="1"/>
          </p:cNvSpPr>
          <p:nvPr>
            <p:ph type="sldNum" sz="quarter" idx="4"/>
          </p:nvPr>
        </p:nvSpPr>
        <p:spPr bwMode="auto">
          <a:xfrm>
            <a:off x="8382000" y="6537325"/>
            <a:ext cx="762000" cy="320675"/>
          </a:xfrm>
          <a:prstGeom prst="rect">
            <a:avLst/>
          </a:prstGeom>
          <a:noFill/>
          <a:ln w="9525">
            <a:noFill/>
            <a:miter lim="800000"/>
            <a:headEnd/>
            <a:tailEnd/>
          </a:ln>
          <a:effectLst/>
        </p:spPr>
        <p:txBody>
          <a:bodyPr vert="horz" wrap="square" lIns="0" tIns="0" rIns="91440" bIns="91440" numCol="1" anchor="b" anchorCtr="0" compatLnSpc="1">
            <a:prstTxWarp prst="textNoShape">
              <a:avLst/>
            </a:prstTxWarp>
          </a:bodyPr>
          <a:lstStyle>
            <a:lvl1pPr algn="r" eaLnBrk="0" hangingPunct="0">
              <a:defRPr sz="1400">
                <a:latin typeface="+mn-lt"/>
                <a:ea typeface="ＭＳ Ｐゴシック" pitchFamily="48" charset="-128"/>
                <a:cs typeface="+mn-cs"/>
              </a:defRPr>
            </a:lvl1pPr>
          </a:lstStyle>
          <a:p>
            <a:pPr>
              <a:defRPr/>
            </a:pPr>
            <a:fld id="{43A582D0-8E55-48E6-9020-051F6F02E7DB}" type="slidenum">
              <a:rPr lang="en-US">
                <a:solidFill>
                  <a:srgbClr val="000000"/>
                </a:solidFill>
              </a:rPr>
              <a:pPr>
                <a:defRPr/>
              </a:pPr>
              <a:t>‹#›</a:t>
            </a:fld>
            <a:endParaRPr lang="en-US" dirty="0">
              <a:solidFill>
                <a:srgbClr val="000000"/>
              </a:solidFill>
            </a:endParaRPr>
          </a:p>
        </p:txBody>
      </p:sp>
      <p:sp>
        <p:nvSpPr>
          <p:cNvPr id="8" name="Rectangle 24"/>
          <p:cNvSpPr>
            <a:spLocks noChangeArrowheads="1"/>
          </p:cNvSpPr>
          <p:nvPr/>
        </p:nvSpPr>
        <p:spPr bwMode="auto">
          <a:xfrm>
            <a:off x="1554163" y="6520447"/>
            <a:ext cx="6019800" cy="338554"/>
          </a:xfrm>
          <a:prstGeom prst="rect">
            <a:avLst/>
          </a:prstGeom>
          <a:noFill/>
          <a:ln w="9525">
            <a:noFill/>
            <a:miter lim="800000"/>
            <a:headEnd/>
            <a:tailEnd/>
          </a:ln>
          <a:effectLst/>
        </p:spPr>
        <p:txBody>
          <a:bodyPr anchor="ctr">
            <a:spAutoFit/>
          </a:bodyPr>
          <a:lstStyle/>
          <a:p>
            <a:pPr algn="ctr" eaLnBrk="0" hangingPunct="0">
              <a:defRPr/>
            </a:pPr>
            <a:r>
              <a:rPr lang="en-US" sz="800" b="0" i="1" dirty="0">
                <a:solidFill>
                  <a:srgbClr val="6A6D6E"/>
                </a:solidFill>
                <a:ea typeface="ＭＳ Ｐゴシック"/>
                <a:cs typeface="ＭＳ Ｐゴシック"/>
              </a:rPr>
              <a:t>Copyright © 2013 by Hartford Funds. Confidential. </a:t>
            </a:r>
            <a:r>
              <a:rPr lang="en-US" sz="800" dirty="0" smtClean="0">
                <a:solidFill>
                  <a:srgbClr val="000000"/>
                </a:solidFill>
              </a:rPr>
              <a:t>FOR FINANCIAL ADVISOR USE ONLY/NOT FOR USE WITH THE PUBLIC</a:t>
            </a:r>
            <a:r>
              <a:rPr lang="en-US" sz="800" b="0" i="1" dirty="0">
                <a:solidFill>
                  <a:srgbClr val="6A6D6E"/>
                </a:solidFill>
                <a:ea typeface="ＭＳ Ｐゴシック"/>
                <a:cs typeface="ＭＳ Ｐゴシック"/>
              </a:rPr>
              <a:t/>
            </a:r>
            <a:br>
              <a:rPr lang="en-US" sz="800" b="0" i="1" dirty="0">
                <a:solidFill>
                  <a:srgbClr val="6A6D6E"/>
                </a:solidFill>
                <a:ea typeface="ＭＳ Ｐゴシック"/>
                <a:cs typeface="ＭＳ Ｐゴシック"/>
              </a:rPr>
            </a:br>
            <a:r>
              <a:rPr lang="en-US" sz="800" b="0" i="1" dirty="0">
                <a:solidFill>
                  <a:srgbClr val="6A6D6E"/>
                </a:solidFill>
                <a:ea typeface="ＭＳ Ｐゴシック"/>
                <a:cs typeface="ＭＳ Ｐゴシック"/>
              </a:rPr>
              <a:t>All rights reserved. No part of this document may be reproduced, published or posted without the permission of Hartford Funds.</a:t>
            </a:r>
            <a:r>
              <a:rPr lang="en-US" sz="800" b="0" dirty="0">
                <a:solidFill>
                  <a:srgbClr val="6A6D6E"/>
                </a:solidFill>
                <a:ea typeface="ＭＳ Ｐゴシック"/>
                <a:cs typeface="ＭＳ Ｐゴシック"/>
              </a:rPr>
              <a:t> </a:t>
            </a:r>
            <a:endParaRPr lang="en-US" b="0" dirty="0">
              <a:solidFill>
                <a:srgbClr val="6A6D6E"/>
              </a:solidFill>
              <a:ea typeface="ＭＳ Ｐゴシック"/>
              <a:cs typeface="ＭＳ Ｐゴシック"/>
            </a:endParaRPr>
          </a:p>
        </p:txBody>
      </p:sp>
    </p:spTree>
    <p:extLst>
      <p:ext uri="{BB962C8B-B14F-4D97-AF65-F5344CB8AC3E}">
        <p14:creationId xmlns:p14="http://schemas.microsoft.com/office/powerpoint/2010/main" val="2315930990"/>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Lst>
  <p:txStyles>
    <p:titleStyle>
      <a:lvl1pPr algn="l" rtl="0" eaLnBrk="1" fontAlgn="base" hangingPunct="1">
        <a:spcBef>
          <a:spcPct val="0"/>
        </a:spcBef>
        <a:spcAft>
          <a:spcPct val="0"/>
        </a:spcAft>
        <a:defRPr sz="35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3500">
          <a:solidFill>
            <a:schemeClr val="tx1"/>
          </a:solidFill>
          <a:latin typeface="Arial" charset="0"/>
          <a:cs typeface="Arial" charset="0"/>
        </a:defRPr>
      </a:lvl2pPr>
      <a:lvl3pPr algn="l" rtl="0" eaLnBrk="1" fontAlgn="base" hangingPunct="1">
        <a:spcBef>
          <a:spcPct val="0"/>
        </a:spcBef>
        <a:spcAft>
          <a:spcPct val="0"/>
        </a:spcAft>
        <a:defRPr sz="3500">
          <a:solidFill>
            <a:schemeClr val="tx1"/>
          </a:solidFill>
          <a:latin typeface="Arial" charset="0"/>
          <a:cs typeface="Arial" charset="0"/>
        </a:defRPr>
      </a:lvl3pPr>
      <a:lvl4pPr algn="l" rtl="0" eaLnBrk="1" fontAlgn="base" hangingPunct="1">
        <a:spcBef>
          <a:spcPct val="0"/>
        </a:spcBef>
        <a:spcAft>
          <a:spcPct val="0"/>
        </a:spcAft>
        <a:defRPr sz="3500">
          <a:solidFill>
            <a:schemeClr val="tx1"/>
          </a:solidFill>
          <a:latin typeface="Arial" charset="0"/>
          <a:cs typeface="Arial" charset="0"/>
        </a:defRPr>
      </a:lvl4pPr>
      <a:lvl5pPr algn="l" rtl="0" eaLnBrk="1" fontAlgn="base" hangingPunct="1">
        <a:spcBef>
          <a:spcPct val="0"/>
        </a:spcBef>
        <a:spcAft>
          <a:spcPct val="0"/>
        </a:spcAft>
        <a:defRPr sz="3500">
          <a:solidFill>
            <a:schemeClr val="tx1"/>
          </a:solidFill>
          <a:latin typeface="Arial" charset="0"/>
          <a:cs typeface="Arial" charset="0"/>
        </a:defRPr>
      </a:lvl5pPr>
      <a:lvl6pPr marL="457200" algn="l" rtl="0" eaLnBrk="1" fontAlgn="base" hangingPunct="1">
        <a:spcBef>
          <a:spcPct val="0"/>
        </a:spcBef>
        <a:spcAft>
          <a:spcPct val="0"/>
        </a:spcAft>
        <a:defRPr sz="3500">
          <a:solidFill>
            <a:schemeClr val="bg1"/>
          </a:solidFill>
          <a:latin typeface="Arial Narrow" pitchFamily="34" charset="0"/>
        </a:defRPr>
      </a:lvl6pPr>
      <a:lvl7pPr marL="914400" algn="l" rtl="0" eaLnBrk="1" fontAlgn="base" hangingPunct="1">
        <a:spcBef>
          <a:spcPct val="0"/>
        </a:spcBef>
        <a:spcAft>
          <a:spcPct val="0"/>
        </a:spcAft>
        <a:defRPr sz="3500">
          <a:solidFill>
            <a:schemeClr val="bg1"/>
          </a:solidFill>
          <a:latin typeface="Arial Narrow" pitchFamily="34" charset="0"/>
        </a:defRPr>
      </a:lvl7pPr>
      <a:lvl8pPr marL="1371600" algn="l" rtl="0" eaLnBrk="1" fontAlgn="base" hangingPunct="1">
        <a:spcBef>
          <a:spcPct val="0"/>
        </a:spcBef>
        <a:spcAft>
          <a:spcPct val="0"/>
        </a:spcAft>
        <a:defRPr sz="3500">
          <a:solidFill>
            <a:schemeClr val="bg1"/>
          </a:solidFill>
          <a:latin typeface="Arial Narrow" pitchFamily="34" charset="0"/>
        </a:defRPr>
      </a:lvl8pPr>
      <a:lvl9pPr marL="1828800" algn="l" rtl="0" eaLnBrk="1" fontAlgn="base" hangingPunct="1">
        <a:spcBef>
          <a:spcPct val="0"/>
        </a:spcBef>
        <a:spcAft>
          <a:spcPct val="0"/>
        </a:spcAft>
        <a:defRPr sz="3500">
          <a:solidFill>
            <a:schemeClr val="bg1"/>
          </a:solidFill>
          <a:latin typeface="Arial Narrow" pitchFamily="34" charset="0"/>
        </a:defRPr>
      </a:lvl9pPr>
    </p:titleStyle>
    <p:bodyStyle>
      <a:lvl1pPr marL="231775" indent="-231775" algn="l" rtl="0" eaLnBrk="1" fontAlgn="base" hangingPunct="1">
        <a:spcBef>
          <a:spcPct val="20000"/>
        </a:spcBef>
        <a:spcAft>
          <a:spcPct val="0"/>
        </a:spcAft>
        <a:buChar char="•"/>
        <a:defRPr sz="3000">
          <a:solidFill>
            <a:srgbClr val="292929"/>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rgbClr val="292929"/>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rgbClr val="292929"/>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rgbClr val="292929"/>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rgbClr val="292929"/>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rgbClr val="292929"/>
          </a:solidFill>
          <a:latin typeface="+mn-lt"/>
        </a:defRPr>
      </a:lvl6pPr>
      <a:lvl7pPr marL="2971800" indent="-228600" algn="l" rtl="0" eaLnBrk="1" fontAlgn="base" hangingPunct="1">
        <a:spcBef>
          <a:spcPct val="20000"/>
        </a:spcBef>
        <a:spcAft>
          <a:spcPct val="0"/>
        </a:spcAft>
        <a:buChar char="»"/>
        <a:defRPr sz="2000">
          <a:solidFill>
            <a:srgbClr val="292929"/>
          </a:solidFill>
          <a:latin typeface="+mn-lt"/>
        </a:defRPr>
      </a:lvl7pPr>
      <a:lvl8pPr marL="3429000" indent="-228600" algn="l" rtl="0" eaLnBrk="1" fontAlgn="base" hangingPunct="1">
        <a:spcBef>
          <a:spcPct val="20000"/>
        </a:spcBef>
        <a:spcAft>
          <a:spcPct val="0"/>
        </a:spcAft>
        <a:buChar char="»"/>
        <a:defRPr sz="2000">
          <a:solidFill>
            <a:srgbClr val="292929"/>
          </a:solidFill>
          <a:latin typeface="+mn-lt"/>
        </a:defRPr>
      </a:lvl8pPr>
      <a:lvl9pPr marL="3886200" indent="-228600" algn="l" rtl="0" eaLnBrk="1" fontAlgn="base" hangingPunct="1">
        <a:spcBef>
          <a:spcPct val="20000"/>
        </a:spcBef>
        <a:spcAft>
          <a:spcPct val="0"/>
        </a:spcAft>
        <a:buChar char="»"/>
        <a:defRPr sz="20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puzzle white 2 155248188.jpg"/>
          <p:cNvPicPr>
            <a:picLocks noChangeAspect="1"/>
          </p:cNvPicPr>
          <p:nvPr/>
        </p:nvPicPr>
        <p:blipFill>
          <a:blip r:embed="rId3" cstate="print"/>
          <a:srcRect t="7436" b="11258"/>
          <a:stretch>
            <a:fillRect/>
          </a:stretch>
        </p:blipFill>
        <p:spPr>
          <a:xfrm>
            <a:off x="0" y="1524000"/>
            <a:ext cx="9144000" cy="4953000"/>
          </a:xfrm>
          <a:prstGeom prst="rect">
            <a:avLst/>
          </a:prstGeom>
        </p:spPr>
      </p:pic>
      <p:sp>
        <p:nvSpPr>
          <p:cNvPr id="24" name="TextBox 23"/>
          <p:cNvSpPr txBox="1"/>
          <p:nvPr/>
        </p:nvSpPr>
        <p:spPr>
          <a:xfrm>
            <a:off x="1905000" y="2057400"/>
            <a:ext cx="5109091" cy="769441"/>
          </a:xfrm>
          <a:prstGeom prst="rect">
            <a:avLst/>
          </a:prstGeom>
          <a:noFill/>
        </p:spPr>
        <p:txBody>
          <a:bodyPr wrap="none" rtlCol="0">
            <a:spAutoFit/>
          </a:bodyPr>
          <a:lstStyle/>
          <a:p>
            <a:r>
              <a:rPr lang="en-US" sz="4400" dirty="0" smtClean="0">
                <a:solidFill>
                  <a:srgbClr val="000000"/>
                </a:solidFill>
              </a:rPr>
              <a:t>The Quality of Life</a:t>
            </a:r>
            <a:endParaRPr lang="en-US" sz="4400" dirty="0">
              <a:solidFill>
                <a:srgbClr val="000000"/>
              </a:solidFill>
            </a:endParaRPr>
          </a:p>
        </p:txBody>
      </p:sp>
      <p:sp>
        <p:nvSpPr>
          <p:cNvPr id="48" name="Rectangle 47"/>
          <p:cNvSpPr/>
          <p:nvPr/>
        </p:nvSpPr>
        <p:spPr>
          <a:xfrm>
            <a:off x="0" y="6477000"/>
            <a:ext cx="9144000" cy="381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a:spLocks noChangeArrowheads="1"/>
          </p:cNvSpPr>
          <p:nvPr/>
        </p:nvSpPr>
        <p:spPr bwMode="auto">
          <a:xfrm>
            <a:off x="1562100" y="6477000"/>
            <a:ext cx="6019800" cy="338554"/>
          </a:xfrm>
          <a:prstGeom prst="rect">
            <a:avLst/>
          </a:prstGeom>
          <a:noFill/>
          <a:ln w="9525">
            <a:noFill/>
            <a:miter lim="800000"/>
            <a:headEnd/>
            <a:tailEnd/>
          </a:ln>
          <a:effectLst/>
        </p:spPr>
        <p:txBody>
          <a:bodyPr anchor="ctr">
            <a:spAutoFit/>
          </a:bodyPr>
          <a:lstStyle>
            <a:defPPr>
              <a:defRPr lang="en-US"/>
            </a:defPPr>
            <a:lvl1pPr algn="l" rtl="0" fontAlgn="base">
              <a:spcBef>
                <a:spcPct val="0"/>
              </a:spcBef>
              <a:spcAft>
                <a:spcPct val="0"/>
              </a:spcAft>
              <a:defRPr sz="2400" b="1"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b="1"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b="1"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b="1"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b="1" kern="1200">
                <a:solidFill>
                  <a:schemeClr val="tx1"/>
                </a:solidFill>
                <a:latin typeface="Arial" charset="0"/>
                <a:ea typeface="ＭＳ Ｐゴシック" pitchFamily="34" charset="-128"/>
                <a:cs typeface="Arial" charset="0"/>
              </a:defRPr>
            </a:lvl9pPr>
          </a:lstStyle>
          <a:p>
            <a:pPr algn="ctr" eaLnBrk="0" hangingPunct="0">
              <a:defRPr/>
            </a:pPr>
            <a:r>
              <a:rPr lang="en-US" sz="800" b="0" i="1" dirty="0">
                <a:solidFill>
                  <a:srgbClr val="FFFFFF"/>
                </a:solidFill>
                <a:ea typeface="ＭＳ Ｐゴシック"/>
                <a:cs typeface="ＭＳ Ｐゴシック"/>
              </a:rPr>
              <a:t>Copyright © </a:t>
            </a:r>
            <a:r>
              <a:rPr lang="en-US" sz="800" b="0" i="1" dirty="0" smtClean="0">
                <a:solidFill>
                  <a:srgbClr val="FFFFFF"/>
                </a:solidFill>
                <a:ea typeface="ＭＳ Ｐゴシック"/>
                <a:cs typeface="ＭＳ Ｐゴシック"/>
              </a:rPr>
              <a:t>2014 by </a:t>
            </a:r>
            <a:r>
              <a:rPr lang="en-US" sz="800" b="0" i="1" dirty="0">
                <a:solidFill>
                  <a:srgbClr val="FFFFFF"/>
                </a:solidFill>
                <a:ea typeface="ＭＳ Ｐゴシック"/>
                <a:cs typeface="ＭＳ Ｐゴシック"/>
              </a:rPr>
              <a:t>Hartford Funds. Confidential. </a:t>
            </a:r>
            <a:r>
              <a:rPr lang="en-US" sz="800" dirty="0" smtClean="0">
                <a:solidFill>
                  <a:srgbClr val="FFFFFF"/>
                </a:solidFill>
              </a:rPr>
              <a:t>FOR FINANCIAL ADVISOR USE ONLY/NOT FOR USE WITH THE PUBLIC</a:t>
            </a:r>
            <a:r>
              <a:rPr lang="en-US" sz="800" b="0" i="1" dirty="0">
                <a:solidFill>
                  <a:srgbClr val="FFFFFF"/>
                </a:solidFill>
                <a:ea typeface="ＭＳ Ｐゴシック"/>
                <a:cs typeface="ＭＳ Ｐゴシック"/>
              </a:rPr>
              <a:t/>
            </a:r>
            <a:br>
              <a:rPr lang="en-US" sz="800" b="0" i="1" dirty="0">
                <a:solidFill>
                  <a:srgbClr val="FFFFFF"/>
                </a:solidFill>
                <a:ea typeface="ＭＳ Ｐゴシック"/>
                <a:cs typeface="ＭＳ Ｐゴシック"/>
              </a:rPr>
            </a:br>
            <a:r>
              <a:rPr lang="en-US" sz="800" b="0" i="1" dirty="0">
                <a:solidFill>
                  <a:srgbClr val="FFFFFF"/>
                </a:solidFill>
                <a:ea typeface="ＭＳ Ｐゴシック"/>
                <a:cs typeface="ＭＳ Ｐゴシック"/>
              </a:rPr>
              <a:t>All rights reserved. No part of this document may be reproduced, published or posted without the permission of Hartford Funds.</a:t>
            </a:r>
            <a:r>
              <a:rPr lang="en-US" sz="800" b="0" dirty="0">
                <a:solidFill>
                  <a:srgbClr val="FFFFFF"/>
                </a:solidFill>
                <a:ea typeface="ＭＳ Ｐゴシック"/>
                <a:cs typeface="ＭＳ Ｐゴシック"/>
              </a:rPr>
              <a:t> </a:t>
            </a:r>
            <a:endParaRPr lang="en-US" b="0" dirty="0">
              <a:solidFill>
                <a:srgbClr val="FFFFFF"/>
              </a:solidFill>
              <a:ea typeface="ＭＳ Ｐゴシック"/>
              <a:cs typeface="ＭＳ Ｐゴシック"/>
            </a:endParaRPr>
          </a:p>
        </p:txBody>
      </p:sp>
      <p:pic>
        <p:nvPicPr>
          <p:cNvPr id="41" name="Picture 40" descr="AgeLab_MITlogo_color_dk bkgd.png"/>
          <p:cNvPicPr>
            <a:picLocks noChangeAspect="1"/>
          </p:cNvPicPr>
          <p:nvPr/>
        </p:nvPicPr>
        <p:blipFill>
          <a:blip r:embed="rId4" cstate="email"/>
          <a:srcRect/>
          <a:stretch>
            <a:fillRect/>
          </a:stretch>
        </p:blipFill>
        <p:spPr>
          <a:xfrm>
            <a:off x="5105400" y="279970"/>
            <a:ext cx="990600" cy="602600"/>
          </a:xfrm>
          <a:prstGeom prst="rect">
            <a:avLst/>
          </a:prstGeom>
        </p:spPr>
      </p:pic>
      <p:pic>
        <p:nvPicPr>
          <p:cNvPr id="42" name="Picture 41" descr="RaymondJames.png"/>
          <p:cNvPicPr>
            <a:picLocks noChangeAspect="1"/>
          </p:cNvPicPr>
          <p:nvPr/>
        </p:nvPicPr>
        <p:blipFill>
          <a:blip r:embed="rId5" cstate="print"/>
          <a:stretch>
            <a:fillRect/>
          </a:stretch>
        </p:blipFill>
        <p:spPr>
          <a:xfrm>
            <a:off x="533401" y="513008"/>
            <a:ext cx="1963220" cy="172792"/>
          </a:xfrm>
          <a:prstGeom prst="rect">
            <a:avLst/>
          </a:prstGeom>
        </p:spPr>
      </p:pic>
    </p:spTree>
    <p:extLst>
      <p:ext uri="{BB962C8B-B14F-4D97-AF65-F5344CB8AC3E}">
        <p14:creationId xmlns:p14="http://schemas.microsoft.com/office/powerpoint/2010/main" val="389594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7"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4876800" y="2819400"/>
            <a:ext cx="4038600" cy="2462213"/>
          </a:xfrm>
          <a:prstGeom prst="rect">
            <a:avLst/>
          </a:prstGeom>
          <a:noFill/>
        </p:spPr>
        <p:txBody>
          <a:bodyPr wrap="square" rtlCol="0">
            <a:spAutoFit/>
          </a:bodyPr>
          <a:lstStyle/>
          <a:p>
            <a:pPr marL="228600" indent="-228600">
              <a:buFont typeface="Arial" pitchFamily="34" charset="0"/>
              <a:buChar char="•"/>
            </a:pPr>
            <a:r>
              <a:rPr lang="en-US" dirty="0" smtClean="0"/>
              <a:t>Aging in home</a:t>
            </a:r>
          </a:p>
          <a:p>
            <a:pPr marL="685800" lvl="1" indent="-228600">
              <a:buFont typeface="Courier New" pitchFamily="49" charset="0"/>
              <a:buChar char="o"/>
            </a:pPr>
            <a:r>
              <a:rPr lang="en-US" b="0" dirty="0" smtClean="0"/>
              <a:t>Home maintenance</a:t>
            </a:r>
          </a:p>
          <a:p>
            <a:pPr marL="685800" lvl="1" indent="-228600">
              <a:buFont typeface="Courier New" pitchFamily="49" charset="0"/>
              <a:buChar char="o"/>
            </a:pPr>
            <a:r>
              <a:rPr lang="en-US" b="0" dirty="0" smtClean="0"/>
              <a:t>Home services</a:t>
            </a:r>
          </a:p>
          <a:p>
            <a:pPr marL="685800" lvl="1" indent="-228600">
              <a:spcAft>
                <a:spcPts val="1200"/>
              </a:spcAft>
              <a:buFont typeface="Courier New" pitchFamily="49" charset="0"/>
              <a:buChar char="o"/>
            </a:pPr>
            <a:r>
              <a:rPr lang="en-US" b="0" dirty="0" smtClean="0"/>
              <a:t>“Village” movement</a:t>
            </a:r>
          </a:p>
          <a:p>
            <a:pPr marL="228600" indent="-228600">
              <a:buFont typeface="Arial" pitchFamily="34" charset="0"/>
              <a:buChar char="•"/>
            </a:pPr>
            <a:r>
              <a:rPr lang="en-US" dirty="0" smtClean="0"/>
              <a:t>Continuing Care Retirement Community</a:t>
            </a:r>
          </a:p>
        </p:txBody>
      </p:sp>
      <p:pic>
        <p:nvPicPr>
          <p:cNvPr id="9" name="Picture 8" descr="repair tools 161745812.jpg"/>
          <p:cNvPicPr>
            <a:picLocks noChangeAspect="1"/>
          </p:cNvPicPr>
          <p:nvPr/>
        </p:nvPicPr>
        <p:blipFill>
          <a:blip r:embed="rId3" cstate="print"/>
          <a:stretch>
            <a:fillRect/>
          </a:stretch>
        </p:blipFill>
        <p:spPr>
          <a:xfrm>
            <a:off x="0" y="2133600"/>
            <a:ext cx="4648200" cy="34861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752600"/>
            <a:ext cx="5198859" cy="3877985"/>
          </a:xfrm>
          <a:prstGeom prst="rect">
            <a:avLst/>
          </a:prstGeom>
          <a:noFill/>
        </p:spPr>
        <p:txBody>
          <a:bodyPr wrap="none" rtlCol="0">
            <a:spAutoFit/>
          </a:bodyPr>
          <a:lstStyle/>
          <a:p>
            <a:r>
              <a:rPr lang="en-US" dirty="0" smtClean="0"/>
              <a:t>Top 10 Design Trends </a:t>
            </a:r>
            <a:br>
              <a:rPr lang="en-US" dirty="0" smtClean="0"/>
            </a:br>
            <a:r>
              <a:rPr lang="en-US" dirty="0" smtClean="0"/>
              <a:t>for Aging in Place</a:t>
            </a:r>
            <a:r>
              <a:rPr lang="en-US" sz="1800" b="0" dirty="0" smtClean="0"/>
              <a:t/>
            </a:r>
            <a:br>
              <a:rPr lang="en-US" sz="1800" b="0" dirty="0" smtClean="0"/>
            </a:br>
            <a:endParaRPr lang="en-US" sz="1800" b="0" dirty="0" smtClean="0"/>
          </a:p>
          <a:p>
            <a:pPr marL="457200" indent="-457200">
              <a:buFont typeface="+mj-lt"/>
              <a:buAutoNum type="arabicPeriod"/>
            </a:pPr>
            <a:r>
              <a:rPr lang="en-US" sz="1800" b="0" dirty="0" smtClean="0"/>
              <a:t>Level entry way</a:t>
            </a:r>
          </a:p>
          <a:p>
            <a:pPr marL="457200" indent="-457200">
              <a:buFont typeface="+mj-lt"/>
              <a:buAutoNum type="arabicPeriod"/>
            </a:pPr>
            <a:r>
              <a:rPr lang="en-US" sz="1800" b="0" dirty="0" smtClean="0"/>
              <a:t>Live on one floor</a:t>
            </a:r>
          </a:p>
          <a:p>
            <a:pPr marL="457200" indent="-457200">
              <a:buFont typeface="+mj-lt"/>
              <a:buAutoNum type="arabicPeriod"/>
            </a:pPr>
            <a:r>
              <a:rPr lang="en-US" sz="1800" b="0" dirty="0" smtClean="0"/>
              <a:t>Kitchen and the bath improvements</a:t>
            </a:r>
          </a:p>
          <a:p>
            <a:pPr marL="457200" indent="-457200">
              <a:buFont typeface="+mj-lt"/>
              <a:buAutoNum type="arabicPeriod"/>
            </a:pPr>
            <a:r>
              <a:rPr lang="en-US" sz="1800" b="0" dirty="0" smtClean="0"/>
              <a:t>Storage within easy reach</a:t>
            </a:r>
          </a:p>
          <a:p>
            <a:pPr marL="457200" indent="-457200">
              <a:buFont typeface="+mj-lt"/>
              <a:buAutoNum type="arabicPeriod"/>
            </a:pPr>
            <a:r>
              <a:rPr lang="en-US" sz="1800" b="0" dirty="0" smtClean="0"/>
              <a:t>Appliances at comfortable heights</a:t>
            </a:r>
          </a:p>
          <a:p>
            <a:pPr marL="457200" indent="-457200">
              <a:buFont typeface="+mj-lt"/>
              <a:buAutoNum type="arabicPeriod"/>
            </a:pPr>
            <a:r>
              <a:rPr lang="en-US" sz="1800" b="0" dirty="0" smtClean="0"/>
              <a:t>More Drawers</a:t>
            </a:r>
          </a:p>
          <a:p>
            <a:pPr marL="457200" indent="-457200">
              <a:buFont typeface="+mj-lt"/>
              <a:buAutoNum type="arabicPeriod"/>
            </a:pPr>
            <a:r>
              <a:rPr lang="en-US" sz="1800" b="0" dirty="0" smtClean="0"/>
              <a:t>Doors that go away</a:t>
            </a:r>
          </a:p>
          <a:p>
            <a:pPr marL="457200" indent="-457200">
              <a:buFont typeface="+mj-lt"/>
              <a:buAutoNum type="arabicPeriod"/>
            </a:pPr>
            <a:r>
              <a:rPr lang="en-US" sz="1800" b="0" dirty="0" smtClean="0"/>
              <a:t>Lavatory designs invite an open knee space </a:t>
            </a:r>
          </a:p>
          <a:p>
            <a:pPr marL="457200" indent="-457200">
              <a:buFont typeface="+mj-lt"/>
              <a:buAutoNum type="arabicPeriod"/>
            </a:pPr>
            <a:r>
              <a:rPr lang="en-US" sz="1800" b="0" dirty="0" smtClean="0"/>
              <a:t>Comfort- or right-height toilet seats</a:t>
            </a:r>
          </a:p>
          <a:p>
            <a:pPr marL="457200" indent="-457200">
              <a:buFont typeface="+mj-lt"/>
              <a:buAutoNum type="arabicPeriod"/>
            </a:pPr>
            <a:r>
              <a:rPr lang="en-US" sz="1800" b="0" dirty="0" smtClean="0"/>
              <a:t>No-threshold showers </a:t>
            </a:r>
          </a:p>
        </p:txBody>
      </p:sp>
      <p:sp>
        <p:nvSpPr>
          <p:cNvPr id="10" name="TextBox 9"/>
          <p:cNvSpPr txBox="1"/>
          <p:nvPr/>
        </p:nvSpPr>
        <p:spPr>
          <a:xfrm>
            <a:off x="533400" y="6019800"/>
            <a:ext cx="3648756" cy="246221"/>
          </a:xfrm>
          <a:prstGeom prst="rect">
            <a:avLst/>
          </a:prstGeom>
          <a:noFill/>
        </p:spPr>
        <p:txBody>
          <a:bodyPr wrap="none" rtlCol="0">
            <a:spAutoFit/>
          </a:bodyPr>
          <a:lstStyle/>
          <a:p>
            <a:r>
              <a:rPr lang="en-US" sz="1000" b="0" dirty="0" smtClean="0"/>
              <a:t>Source: http://aginginplace.com/home-modification/test-page/</a:t>
            </a:r>
            <a:endParaRPr lang="en-US" sz="1000" b="0" dirty="0"/>
          </a:p>
        </p:txBody>
      </p:sp>
      <p:sp>
        <p:nvSpPr>
          <p:cNvPr id="12"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6"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6" name="Picture 5" descr="drawers 164882563.jpg"/>
          <p:cNvPicPr>
            <a:picLocks noChangeAspect="1"/>
          </p:cNvPicPr>
          <p:nvPr/>
        </p:nvPicPr>
        <p:blipFill>
          <a:blip r:embed="rId3" cstate="print"/>
          <a:stretch>
            <a:fillRect/>
          </a:stretch>
        </p:blipFill>
        <p:spPr>
          <a:xfrm>
            <a:off x="5829300" y="2286000"/>
            <a:ext cx="3314700" cy="271156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5"/>
          <p:cNvSpPr>
            <a:spLocks noGrp="1"/>
          </p:cNvSpPr>
          <p:nvPr>
            <p:ph idx="1"/>
          </p:nvPr>
        </p:nvSpPr>
        <p:spPr>
          <a:xfrm>
            <a:off x="685800" y="3124200"/>
            <a:ext cx="5334000" cy="1371600"/>
          </a:xfrm>
        </p:spPr>
        <p:txBody>
          <a:bodyPr/>
          <a:lstStyle/>
          <a:p>
            <a:pPr marL="234950" indent="-234950"/>
            <a:r>
              <a:rPr lang="en-US" sz="2400" b="0" dirty="0" smtClean="0"/>
              <a:t>Be the agenda-setter</a:t>
            </a:r>
          </a:p>
          <a:p>
            <a:pPr marL="234950" indent="-234950">
              <a:buFont typeface="Arial" pitchFamily="34" charset="0"/>
              <a:buChar char="•"/>
            </a:pPr>
            <a:r>
              <a:rPr lang="en-US" sz="2400" b="0" dirty="0" smtClean="0"/>
              <a:t>Cost</a:t>
            </a:r>
          </a:p>
          <a:p>
            <a:pPr marL="234950" indent="-234950">
              <a:buFont typeface="Arial" pitchFamily="34" charset="0"/>
              <a:buChar char="•"/>
            </a:pPr>
            <a:r>
              <a:rPr lang="en-US" sz="2400" b="0" dirty="0" smtClean="0"/>
              <a:t>Connector</a:t>
            </a:r>
          </a:p>
        </p:txBody>
      </p:sp>
      <p:sp>
        <p:nvSpPr>
          <p:cNvPr id="10"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1"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 name="Picture 6" descr="repair man.jpg"/>
          <p:cNvPicPr>
            <a:picLocks noChangeAspect="1"/>
          </p:cNvPicPr>
          <p:nvPr/>
        </p:nvPicPr>
        <p:blipFill>
          <a:blip r:embed="rId3" cstate="print"/>
          <a:srcRect r="4081"/>
          <a:stretch>
            <a:fillRect/>
          </a:stretch>
        </p:blipFill>
        <p:spPr>
          <a:xfrm>
            <a:off x="6019800" y="4191000"/>
            <a:ext cx="1524000" cy="1994308"/>
          </a:xfrm>
          <a:prstGeom prst="rect">
            <a:avLst/>
          </a:prstGeom>
        </p:spPr>
      </p:pic>
      <p:pic>
        <p:nvPicPr>
          <p:cNvPr id="8" name="Picture 7" descr="appliance guy.jpg"/>
          <p:cNvPicPr>
            <a:picLocks noChangeAspect="1"/>
          </p:cNvPicPr>
          <p:nvPr/>
        </p:nvPicPr>
        <p:blipFill>
          <a:blip r:embed="rId4" cstate="print"/>
          <a:srcRect l="13104" r="14483"/>
          <a:stretch>
            <a:fillRect/>
          </a:stretch>
        </p:blipFill>
        <p:spPr>
          <a:xfrm>
            <a:off x="4495800" y="3810000"/>
            <a:ext cx="1905000" cy="1752601"/>
          </a:xfrm>
          <a:prstGeom prst="rect">
            <a:avLst/>
          </a:prstGeom>
        </p:spPr>
      </p:pic>
      <p:pic>
        <p:nvPicPr>
          <p:cNvPr id="6" name="Picture 5" descr="cleaning woman 100481540.jpg"/>
          <p:cNvPicPr>
            <a:picLocks noChangeAspect="1"/>
          </p:cNvPicPr>
          <p:nvPr/>
        </p:nvPicPr>
        <p:blipFill>
          <a:blip r:embed="rId5" cstate="print"/>
          <a:stretch>
            <a:fillRect/>
          </a:stretch>
        </p:blipFill>
        <p:spPr>
          <a:xfrm>
            <a:off x="7696200" y="3733800"/>
            <a:ext cx="1144578" cy="1715683"/>
          </a:xfrm>
          <a:prstGeom prst="rect">
            <a:avLst/>
          </a:prstGeom>
        </p:spPr>
      </p:pic>
      <p:pic>
        <p:nvPicPr>
          <p:cNvPr id="9" name="Picture 8" descr="advisor 164896585.jpg"/>
          <p:cNvPicPr>
            <a:picLocks noChangeAspect="1"/>
          </p:cNvPicPr>
          <p:nvPr/>
        </p:nvPicPr>
        <p:blipFill>
          <a:blip r:embed="rId6" cstate="print"/>
          <a:srcRect b="25000"/>
          <a:stretch>
            <a:fillRect/>
          </a:stretch>
        </p:blipFill>
        <p:spPr>
          <a:xfrm>
            <a:off x="6208900" y="1905000"/>
            <a:ext cx="1218359" cy="1371600"/>
          </a:xfrm>
          <a:prstGeom prst="rect">
            <a:avLst/>
          </a:prstGeom>
        </p:spPr>
      </p:pic>
      <p:cxnSp>
        <p:nvCxnSpPr>
          <p:cNvPr id="14" name="Straight Connector 13"/>
          <p:cNvCxnSpPr/>
          <p:nvPr/>
        </p:nvCxnSpPr>
        <p:spPr>
          <a:xfrm flipH="1">
            <a:off x="5943600" y="3352800"/>
            <a:ext cx="762000" cy="5334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0" y="3352800"/>
            <a:ext cx="0" cy="1143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10400" y="3352800"/>
            <a:ext cx="838200" cy="381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 objects.jpg"/>
          <p:cNvPicPr>
            <a:picLocks noChangeAspect="1"/>
          </p:cNvPicPr>
          <p:nvPr/>
        </p:nvPicPr>
        <p:blipFill>
          <a:blip r:embed="rId3" cstate="print"/>
          <a:srcRect l="6766" t="21850" r="63400" b="15963"/>
          <a:stretch>
            <a:fillRect/>
          </a:stretch>
        </p:blipFill>
        <p:spPr>
          <a:xfrm>
            <a:off x="6096000" y="1524000"/>
            <a:ext cx="2209800" cy="4451838"/>
          </a:xfrm>
          <a:prstGeom prst="rect">
            <a:avLst/>
          </a:prstGeom>
        </p:spPr>
      </p:pic>
      <p:sp>
        <p:nvSpPr>
          <p:cNvPr id="19458" name="Content Placeholder 5"/>
          <p:cNvSpPr>
            <a:spLocks noGrp="1"/>
          </p:cNvSpPr>
          <p:nvPr>
            <p:ph idx="1"/>
          </p:nvPr>
        </p:nvSpPr>
        <p:spPr>
          <a:xfrm>
            <a:off x="762000" y="3429000"/>
            <a:ext cx="5486400" cy="1371600"/>
          </a:xfrm>
        </p:spPr>
        <p:txBody>
          <a:bodyPr/>
          <a:lstStyle/>
          <a:p>
            <a:pPr eaLnBrk="1" hangingPunct="1">
              <a:spcBef>
                <a:spcPts val="0"/>
              </a:spcBef>
              <a:spcAft>
                <a:spcPts val="1200"/>
              </a:spcAft>
              <a:buNone/>
            </a:pPr>
            <a:r>
              <a:rPr lang="en-US" sz="2400" dirty="0" smtClean="0">
                <a:latin typeface="Arial" charset="0"/>
                <a:cs typeface="Arial" charset="0"/>
              </a:rPr>
              <a:t>How will I get an ice cream cone?</a:t>
            </a:r>
            <a:endParaRPr lang="en-US" sz="2400" b="0" dirty="0" smtClean="0"/>
          </a:p>
        </p:txBody>
      </p:sp>
      <p:sp>
        <p:nvSpPr>
          <p:cNvPr id="10"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1"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71418056.jpg"/>
          <p:cNvPicPr>
            <a:picLocks noChangeAspect="1"/>
          </p:cNvPicPr>
          <p:nvPr/>
        </p:nvPicPr>
        <p:blipFill>
          <a:blip r:embed="rId3" cstate="print"/>
          <a:stretch>
            <a:fillRect/>
          </a:stretch>
        </p:blipFill>
        <p:spPr>
          <a:xfrm>
            <a:off x="4343400" y="3276600"/>
            <a:ext cx="4071912" cy="2715248"/>
          </a:xfrm>
          <a:prstGeom prst="rect">
            <a:avLst/>
          </a:prstGeom>
        </p:spPr>
      </p:pic>
      <p:sp>
        <p:nvSpPr>
          <p:cNvPr id="10"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1"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733550"/>
            <a:ext cx="4039819"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6019800" cy="1143000"/>
          </a:xfrm>
        </p:spPr>
        <p:txBody>
          <a:bodyPr/>
          <a:lstStyle/>
          <a:p>
            <a:pPr eaLnBrk="1" hangingPunct="1"/>
            <a:r>
              <a:rPr lang="en-US" dirty="0" smtClean="0">
                <a:latin typeface="Arial" charset="0"/>
                <a:cs typeface="Arial" charset="0"/>
              </a:rPr>
              <a:t>Agenda</a:t>
            </a:r>
          </a:p>
        </p:txBody>
      </p:sp>
      <p:sp>
        <p:nvSpPr>
          <p:cNvPr id="15363" name="Text Placeholder 14"/>
          <p:cNvSpPr>
            <a:spLocks noGrp="1"/>
          </p:cNvSpPr>
          <p:nvPr>
            <p:ph type="body" sz="quarter" idx="13"/>
          </p:nvPr>
        </p:nvSpPr>
        <p:spPr>
          <a:xfrm>
            <a:off x="3429000" y="2430462"/>
            <a:ext cx="4419600" cy="2514600"/>
          </a:xfrm>
        </p:spPr>
        <p:txBody>
          <a:bodyPr anchor="t"/>
          <a:lstStyle/>
          <a:p>
            <a:pPr eaLnBrk="1" hangingPunct="1">
              <a:spcBef>
                <a:spcPts val="0"/>
              </a:spcBef>
              <a:spcAft>
                <a:spcPts val="6500"/>
              </a:spcAft>
              <a:buNone/>
            </a:pPr>
            <a:r>
              <a:rPr lang="en-US" sz="2400" dirty="0" smtClean="0">
                <a:solidFill>
                  <a:srgbClr val="0070C0"/>
                </a:solidFill>
                <a:latin typeface="Arial" charset="0"/>
                <a:cs typeface="Arial" charset="0"/>
              </a:rPr>
              <a:t>Traditional Approaches</a:t>
            </a:r>
          </a:p>
          <a:p>
            <a:pPr>
              <a:spcBef>
                <a:spcPts val="0"/>
              </a:spcBef>
              <a:spcAft>
                <a:spcPts val="5500"/>
              </a:spcAft>
              <a:buNone/>
            </a:pPr>
            <a:r>
              <a:rPr lang="en-US" sz="2400" dirty="0" smtClean="0">
                <a:solidFill>
                  <a:srgbClr val="7ABC32"/>
                </a:solidFill>
                <a:latin typeface="Arial" charset="0"/>
                <a:cs typeface="Arial" charset="0"/>
              </a:rPr>
              <a:t>3 Questions</a:t>
            </a:r>
          </a:p>
          <a:p>
            <a:pPr marL="0" indent="0">
              <a:spcBef>
                <a:spcPts val="0"/>
              </a:spcBef>
              <a:spcAft>
                <a:spcPts val="6500"/>
              </a:spcAft>
              <a:buNone/>
            </a:pPr>
            <a:r>
              <a:rPr lang="en-US" sz="2400" dirty="0" smtClean="0">
                <a:solidFill>
                  <a:srgbClr val="AA8E0A"/>
                </a:solidFill>
                <a:latin typeface="Arial" charset="0"/>
                <a:cs typeface="Arial" charset="0"/>
              </a:rPr>
              <a:t>Different Planning </a:t>
            </a:r>
            <a:br>
              <a:rPr lang="en-US" sz="2400" dirty="0" smtClean="0">
                <a:solidFill>
                  <a:srgbClr val="AA8E0A"/>
                </a:solidFill>
                <a:latin typeface="Arial" charset="0"/>
                <a:cs typeface="Arial" charset="0"/>
              </a:rPr>
            </a:br>
            <a:r>
              <a:rPr lang="en-US" sz="2400" dirty="0" smtClean="0">
                <a:solidFill>
                  <a:srgbClr val="AA8E0A"/>
                </a:solidFill>
                <a:latin typeface="Arial" charset="0"/>
                <a:cs typeface="Arial" charset="0"/>
              </a:rPr>
              <a:t>Process</a:t>
            </a:r>
          </a:p>
        </p:txBody>
      </p:sp>
      <p:grpSp>
        <p:nvGrpSpPr>
          <p:cNvPr id="23" name="Group 22"/>
          <p:cNvGrpSpPr/>
          <p:nvPr/>
        </p:nvGrpSpPr>
        <p:grpSpPr>
          <a:xfrm>
            <a:off x="2438400" y="2133600"/>
            <a:ext cx="896938" cy="877888"/>
            <a:chOff x="7315200" y="2217738"/>
            <a:chExt cx="896938" cy="877888"/>
          </a:xfrm>
        </p:grpSpPr>
        <p:sp>
          <p:nvSpPr>
            <p:cNvPr id="2" name="Rectangle 6"/>
            <p:cNvSpPr>
              <a:spLocks noChangeArrowheads="1"/>
            </p:cNvSpPr>
            <p:nvPr/>
          </p:nvSpPr>
          <p:spPr bwMode="auto">
            <a:xfrm>
              <a:off x="7315200" y="3005138"/>
              <a:ext cx="896938" cy="90488"/>
            </a:xfrm>
            <a:prstGeom prst="rect">
              <a:avLst/>
            </a:prstGeom>
            <a:solidFill>
              <a:srgbClr val="0070C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Rectangle 7"/>
            <p:cNvSpPr>
              <a:spLocks noChangeArrowheads="1"/>
            </p:cNvSpPr>
            <p:nvPr/>
          </p:nvSpPr>
          <p:spPr bwMode="auto">
            <a:xfrm>
              <a:off x="7418388" y="2701925"/>
              <a:ext cx="174625" cy="238125"/>
            </a:xfrm>
            <a:prstGeom prst="rect">
              <a:avLst/>
            </a:prstGeom>
            <a:solidFill>
              <a:srgbClr val="0070C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Rectangle 8"/>
            <p:cNvSpPr>
              <a:spLocks noChangeArrowheads="1"/>
            </p:cNvSpPr>
            <p:nvPr/>
          </p:nvSpPr>
          <p:spPr bwMode="auto">
            <a:xfrm>
              <a:off x="7675563" y="2597150"/>
              <a:ext cx="174625" cy="342900"/>
            </a:xfrm>
            <a:prstGeom prst="rect">
              <a:avLst/>
            </a:prstGeom>
            <a:solidFill>
              <a:srgbClr val="0070C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Rectangle 9"/>
            <p:cNvSpPr>
              <a:spLocks noChangeArrowheads="1"/>
            </p:cNvSpPr>
            <p:nvPr/>
          </p:nvSpPr>
          <p:spPr bwMode="auto">
            <a:xfrm>
              <a:off x="7934325" y="2420938"/>
              <a:ext cx="173038" cy="519113"/>
            </a:xfrm>
            <a:prstGeom prst="rect">
              <a:avLst/>
            </a:prstGeom>
            <a:solidFill>
              <a:srgbClr val="0070C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7383463" y="2217738"/>
              <a:ext cx="514350" cy="438150"/>
            </a:xfrm>
            <a:custGeom>
              <a:avLst/>
              <a:gdLst/>
              <a:ahLst/>
              <a:cxnLst>
                <a:cxn ang="0">
                  <a:pos x="1038" y="0"/>
                </a:cxn>
                <a:cxn ang="0">
                  <a:pos x="1942" y="122"/>
                </a:cxn>
                <a:cxn ang="0">
                  <a:pos x="1710" y="1046"/>
                </a:cxn>
                <a:cxn ang="0">
                  <a:pos x="1493" y="708"/>
                </a:cxn>
                <a:cxn ang="0">
                  <a:pos x="106" y="1651"/>
                </a:cxn>
                <a:cxn ang="0">
                  <a:pos x="0" y="1546"/>
                </a:cxn>
                <a:cxn ang="0">
                  <a:pos x="1275" y="366"/>
                </a:cxn>
                <a:cxn ang="0">
                  <a:pos x="1038" y="0"/>
                </a:cxn>
              </a:cxnLst>
              <a:rect l="0" t="0" r="r" b="b"/>
              <a:pathLst>
                <a:path w="1942" h="1651">
                  <a:moveTo>
                    <a:pt x="1038" y="0"/>
                  </a:moveTo>
                  <a:lnTo>
                    <a:pt x="1942" y="122"/>
                  </a:lnTo>
                  <a:lnTo>
                    <a:pt x="1710" y="1046"/>
                  </a:lnTo>
                  <a:lnTo>
                    <a:pt x="1493" y="708"/>
                  </a:lnTo>
                  <a:lnTo>
                    <a:pt x="106" y="1651"/>
                  </a:lnTo>
                  <a:lnTo>
                    <a:pt x="0" y="1546"/>
                  </a:lnTo>
                  <a:lnTo>
                    <a:pt x="1275" y="366"/>
                  </a:lnTo>
                  <a:lnTo>
                    <a:pt x="1038"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36" name="AutoShape 12"/>
          <p:cNvSpPr>
            <a:spLocks noChangeAspect="1" noChangeArrowheads="1" noTextEdit="1"/>
          </p:cNvSpPr>
          <p:nvPr/>
        </p:nvSpPr>
        <p:spPr bwMode="auto">
          <a:xfrm>
            <a:off x="4319588" y="2995613"/>
            <a:ext cx="809625" cy="866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3" name="Rectangle 19"/>
          <p:cNvSpPr>
            <a:spLocks noChangeArrowheads="1"/>
          </p:cNvSpPr>
          <p:nvPr/>
        </p:nvSpPr>
        <p:spPr bwMode="auto">
          <a:xfrm>
            <a:off x="4319588" y="2995613"/>
            <a:ext cx="809625" cy="866775"/>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Freeform 20"/>
          <p:cNvSpPr>
            <a:spLocks noEditPoints="1"/>
          </p:cNvSpPr>
          <p:nvPr/>
        </p:nvSpPr>
        <p:spPr bwMode="auto">
          <a:xfrm>
            <a:off x="2514600" y="3397249"/>
            <a:ext cx="800100" cy="862013"/>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AutoShape 27"/>
          <p:cNvSpPr>
            <a:spLocks noChangeAspect="1" noChangeArrowheads="1" noTextEdit="1"/>
          </p:cNvSpPr>
          <p:nvPr/>
        </p:nvSpPr>
        <p:spPr bwMode="auto">
          <a:xfrm>
            <a:off x="4533900" y="3271838"/>
            <a:ext cx="381000" cy="314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Rectangle 29"/>
          <p:cNvSpPr>
            <a:spLocks noChangeArrowheads="1"/>
          </p:cNvSpPr>
          <p:nvPr/>
        </p:nvSpPr>
        <p:spPr bwMode="auto">
          <a:xfrm>
            <a:off x="4533900" y="3271838"/>
            <a:ext cx="381000" cy="314325"/>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6" name="Group 45"/>
          <p:cNvGrpSpPr/>
          <p:nvPr/>
        </p:nvGrpSpPr>
        <p:grpSpPr>
          <a:xfrm>
            <a:off x="2362200" y="4731704"/>
            <a:ext cx="914400" cy="746758"/>
            <a:chOff x="4381500" y="3275013"/>
            <a:chExt cx="381001" cy="311150"/>
          </a:xfrm>
          <a:solidFill>
            <a:srgbClr val="AA8E0A"/>
          </a:solidFill>
        </p:grpSpPr>
        <p:sp>
          <p:nvSpPr>
            <p:cNvPr id="1054" name="Freeform 30"/>
            <p:cNvSpPr>
              <a:spLocks/>
            </p:cNvSpPr>
            <p:nvPr/>
          </p:nvSpPr>
          <p:spPr bwMode="auto">
            <a:xfrm>
              <a:off x="4381500" y="3275013"/>
              <a:ext cx="350838" cy="219075"/>
            </a:xfrm>
            <a:custGeom>
              <a:avLst/>
              <a:gdLst/>
              <a:ahLst/>
              <a:cxnLst>
                <a:cxn ang="0">
                  <a:pos x="1937" y="1"/>
                </a:cxn>
                <a:cxn ang="0">
                  <a:pos x="2120" y="23"/>
                </a:cxn>
                <a:cxn ang="0">
                  <a:pos x="2307" y="72"/>
                </a:cxn>
                <a:cxn ang="0">
                  <a:pos x="2498" y="146"/>
                </a:cxn>
                <a:cxn ang="0">
                  <a:pos x="2691" y="248"/>
                </a:cxn>
                <a:cxn ang="0">
                  <a:pos x="2889" y="376"/>
                </a:cxn>
                <a:cxn ang="0">
                  <a:pos x="3088" y="530"/>
                </a:cxn>
                <a:cxn ang="0">
                  <a:pos x="3098" y="548"/>
                </a:cxn>
                <a:cxn ang="0">
                  <a:pos x="3093" y="568"/>
                </a:cxn>
                <a:cxn ang="0">
                  <a:pos x="3077" y="579"/>
                </a:cxn>
                <a:cxn ang="0">
                  <a:pos x="3057" y="576"/>
                </a:cxn>
                <a:cxn ang="0">
                  <a:pos x="3046" y="571"/>
                </a:cxn>
                <a:cxn ang="0">
                  <a:pos x="3019" y="558"/>
                </a:cxn>
                <a:cxn ang="0">
                  <a:pos x="2977" y="538"/>
                </a:cxn>
                <a:cxn ang="0">
                  <a:pos x="2922" y="514"/>
                </a:cxn>
                <a:cxn ang="0">
                  <a:pos x="2854" y="487"/>
                </a:cxn>
                <a:cxn ang="0">
                  <a:pos x="2776" y="458"/>
                </a:cxn>
                <a:cxn ang="0">
                  <a:pos x="2640" y="416"/>
                </a:cxn>
                <a:cxn ang="0">
                  <a:pos x="2539" y="389"/>
                </a:cxn>
                <a:cxn ang="0">
                  <a:pos x="2433" y="366"/>
                </a:cxn>
                <a:cxn ang="0">
                  <a:pos x="2321" y="349"/>
                </a:cxn>
                <a:cxn ang="0">
                  <a:pos x="2206" y="339"/>
                </a:cxn>
                <a:cxn ang="0">
                  <a:pos x="2088" y="337"/>
                </a:cxn>
                <a:cxn ang="0">
                  <a:pos x="1970" y="345"/>
                </a:cxn>
                <a:cxn ang="0">
                  <a:pos x="1852" y="364"/>
                </a:cxn>
                <a:cxn ang="0">
                  <a:pos x="1736" y="396"/>
                </a:cxn>
                <a:cxn ang="0">
                  <a:pos x="1622" y="444"/>
                </a:cxn>
                <a:cxn ang="0">
                  <a:pos x="1513" y="506"/>
                </a:cxn>
                <a:cxn ang="0">
                  <a:pos x="1410" y="587"/>
                </a:cxn>
                <a:cxn ang="0">
                  <a:pos x="1313" y="687"/>
                </a:cxn>
                <a:cxn ang="0">
                  <a:pos x="1226" y="807"/>
                </a:cxn>
                <a:cxn ang="0">
                  <a:pos x="1835" y="809"/>
                </a:cxn>
                <a:cxn ang="0">
                  <a:pos x="1850" y="823"/>
                </a:cxn>
                <a:cxn ang="0">
                  <a:pos x="1851" y="843"/>
                </a:cxn>
                <a:cxn ang="0">
                  <a:pos x="974" y="1927"/>
                </a:cxn>
                <a:cxn ang="0">
                  <a:pos x="954" y="1937"/>
                </a:cxn>
                <a:cxn ang="0">
                  <a:pos x="938" y="1933"/>
                </a:cxn>
                <a:cxn ang="0">
                  <a:pos x="7" y="853"/>
                </a:cxn>
                <a:cxn ang="0">
                  <a:pos x="0" y="835"/>
                </a:cxn>
                <a:cxn ang="0">
                  <a:pos x="8" y="815"/>
                </a:cxn>
                <a:cxn ang="0">
                  <a:pos x="27" y="807"/>
                </a:cxn>
                <a:cxn ang="0">
                  <a:pos x="662" y="780"/>
                </a:cxn>
                <a:cxn ang="0">
                  <a:pos x="702" y="718"/>
                </a:cxn>
                <a:cxn ang="0">
                  <a:pos x="753" y="644"/>
                </a:cxn>
                <a:cxn ang="0">
                  <a:pos x="817" y="562"/>
                </a:cxn>
                <a:cxn ang="0">
                  <a:pos x="892" y="475"/>
                </a:cxn>
                <a:cxn ang="0">
                  <a:pos x="979" y="385"/>
                </a:cxn>
                <a:cxn ang="0">
                  <a:pos x="1078" y="299"/>
                </a:cxn>
                <a:cxn ang="0">
                  <a:pos x="1189" y="217"/>
                </a:cxn>
                <a:cxn ang="0">
                  <a:pos x="1311" y="143"/>
                </a:cxn>
                <a:cxn ang="0">
                  <a:pos x="1445" y="81"/>
                </a:cxn>
                <a:cxn ang="0">
                  <a:pos x="1590" y="34"/>
                </a:cxn>
                <a:cxn ang="0">
                  <a:pos x="1756" y="6"/>
                </a:cxn>
              </a:cxnLst>
              <a:rect l="0" t="0" r="r" b="b"/>
              <a:pathLst>
                <a:path w="3098" h="1937">
                  <a:moveTo>
                    <a:pt x="1846" y="0"/>
                  </a:moveTo>
                  <a:lnTo>
                    <a:pt x="1937" y="1"/>
                  </a:lnTo>
                  <a:lnTo>
                    <a:pt x="2027" y="9"/>
                  </a:lnTo>
                  <a:lnTo>
                    <a:pt x="2120" y="23"/>
                  </a:lnTo>
                  <a:lnTo>
                    <a:pt x="2213" y="45"/>
                  </a:lnTo>
                  <a:lnTo>
                    <a:pt x="2307" y="72"/>
                  </a:lnTo>
                  <a:lnTo>
                    <a:pt x="2402" y="106"/>
                  </a:lnTo>
                  <a:lnTo>
                    <a:pt x="2498" y="146"/>
                  </a:lnTo>
                  <a:lnTo>
                    <a:pt x="2594" y="195"/>
                  </a:lnTo>
                  <a:lnTo>
                    <a:pt x="2691" y="248"/>
                  </a:lnTo>
                  <a:lnTo>
                    <a:pt x="2790" y="309"/>
                  </a:lnTo>
                  <a:lnTo>
                    <a:pt x="2889" y="376"/>
                  </a:lnTo>
                  <a:lnTo>
                    <a:pt x="2988" y="450"/>
                  </a:lnTo>
                  <a:lnTo>
                    <a:pt x="3088" y="530"/>
                  </a:lnTo>
                  <a:lnTo>
                    <a:pt x="3095" y="538"/>
                  </a:lnTo>
                  <a:lnTo>
                    <a:pt x="3098" y="548"/>
                  </a:lnTo>
                  <a:lnTo>
                    <a:pt x="3097" y="558"/>
                  </a:lnTo>
                  <a:lnTo>
                    <a:pt x="3093" y="568"/>
                  </a:lnTo>
                  <a:lnTo>
                    <a:pt x="3086" y="575"/>
                  </a:lnTo>
                  <a:lnTo>
                    <a:pt x="3077" y="579"/>
                  </a:lnTo>
                  <a:lnTo>
                    <a:pt x="3067" y="579"/>
                  </a:lnTo>
                  <a:lnTo>
                    <a:pt x="3057" y="576"/>
                  </a:lnTo>
                  <a:lnTo>
                    <a:pt x="3054" y="574"/>
                  </a:lnTo>
                  <a:lnTo>
                    <a:pt x="3046" y="571"/>
                  </a:lnTo>
                  <a:lnTo>
                    <a:pt x="3034" y="565"/>
                  </a:lnTo>
                  <a:lnTo>
                    <a:pt x="3019" y="558"/>
                  </a:lnTo>
                  <a:lnTo>
                    <a:pt x="3001" y="549"/>
                  </a:lnTo>
                  <a:lnTo>
                    <a:pt x="2977" y="538"/>
                  </a:lnTo>
                  <a:lnTo>
                    <a:pt x="2952" y="526"/>
                  </a:lnTo>
                  <a:lnTo>
                    <a:pt x="2922" y="514"/>
                  </a:lnTo>
                  <a:lnTo>
                    <a:pt x="2890" y="501"/>
                  </a:lnTo>
                  <a:lnTo>
                    <a:pt x="2854" y="487"/>
                  </a:lnTo>
                  <a:lnTo>
                    <a:pt x="2816" y="473"/>
                  </a:lnTo>
                  <a:lnTo>
                    <a:pt x="2776" y="458"/>
                  </a:lnTo>
                  <a:lnTo>
                    <a:pt x="2687" y="429"/>
                  </a:lnTo>
                  <a:lnTo>
                    <a:pt x="2640" y="416"/>
                  </a:lnTo>
                  <a:lnTo>
                    <a:pt x="2590" y="401"/>
                  </a:lnTo>
                  <a:lnTo>
                    <a:pt x="2539" y="389"/>
                  </a:lnTo>
                  <a:lnTo>
                    <a:pt x="2487" y="377"/>
                  </a:lnTo>
                  <a:lnTo>
                    <a:pt x="2433" y="366"/>
                  </a:lnTo>
                  <a:lnTo>
                    <a:pt x="2377" y="357"/>
                  </a:lnTo>
                  <a:lnTo>
                    <a:pt x="2321" y="349"/>
                  </a:lnTo>
                  <a:lnTo>
                    <a:pt x="2264" y="343"/>
                  </a:lnTo>
                  <a:lnTo>
                    <a:pt x="2206" y="339"/>
                  </a:lnTo>
                  <a:lnTo>
                    <a:pt x="2147" y="337"/>
                  </a:lnTo>
                  <a:lnTo>
                    <a:pt x="2088" y="337"/>
                  </a:lnTo>
                  <a:lnTo>
                    <a:pt x="2029" y="340"/>
                  </a:lnTo>
                  <a:lnTo>
                    <a:pt x="1970" y="345"/>
                  </a:lnTo>
                  <a:lnTo>
                    <a:pt x="1911" y="353"/>
                  </a:lnTo>
                  <a:lnTo>
                    <a:pt x="1852" y="364"/>
                  </a:lnTo>
                  <a:lnTo>
                    <a:pt x="1794" y="378"/>
                  </a:lnTo>
                  <a:lnTo>
                    <a:pt x="1736" y="396"/>
                  </a:lnTo>
                  <a:lnTo>
                    <a:pt x="1679" y="418"/>
                  </a:lnTo>
                  <a:lnTo>
                    <a:pt x="1622" y="444"/>
                  </a:lnTo>
                  <a:lnTo>
                    <a:pt x="1567" y="473"/>
                  </a:lnTo>
                  <a:lnTo>
                    <a:pt x="1513" y="506"/>
                  </a:lnTo>
                  <a:lnTo>
                    <a:pt x="1461" y="545"/>
                  </a:lnTo>
                  <a:lnTo>
                    <a:pt x="1410" y="587"/>
                  </a:lnTo>
                  <a:lnTo>
                    <a:pt x="1361" y="634"/>
                  </a:lnTo>
                  <a:lnTo>
                    <a:pt x="1313" y="687"/>
                  </a:lnTo>
                  <a:lnTo>
                    <a:pt x="1269" y="744"/>
                  </a:lnTo>
                  <a:lnTo>
                    <a:pt x="1226" y="807"/>
                  </a:lnTo>
                  <a:lnTo>
                    <a:pt x="1825" y="807"/>
                  </a:lnTo>
                  <a:lnTo>
                    <a:pt x="1835" y="809"/>
                  </a:lnTo>
                  <a:lnTo>
                    <a:pt x="1844" y="814"/>
                  </a:lnTo>
                  <a:lnTo>
                    <a:pt x="1850" y="823"/>
                  </a:lnTo>
                  <a:lnTo>
                    <a:pt x="1852" y="833"/>
                  </a:lnTo>
                  <a:lnTo>
                    <a:pt x="1851" y="843"/>
                  </a:lnTo>
                  <a:lnTo>
                    <a:pt x="1846" y="852"/>
                  </a:lnTo>
                  <a:lnTo>
                    <a:pt x="974" y="1927"/>
                  </a:lnTo>
                  <a:lnTo>
                    <a:pt x="965" y="1934"/>
                  </a:lnTo>
                  <a:lnTo>
                    <a:pt x="954" y="1937"/>
                  </a:lnTo>
                  <a:lnTo>
                    <a:pt x="945" y="1936"/>
                  </a:lnTo>
                  <a:lnTo>
                    <a:pt x="938" y="1933"/>
                  </a:lnTo>
                  <a:lnTo>
                    <a:pt x="932" y="1928"/>
                  </a:lnTo>
                  <a:lnTo>
                    <a:pt x="7" y="853"/>
                  </a:lnTo>
                  <a:lnTo>
                    <a:pt x="2" y="844"/>
                  </a:lnTo>
                  <a:lnTo>
                    <a:pt x="0" y="835"/>
                  </a:lnTo>
                  <a:lnTo>
                    <a:pt x="2" y="823"/>
                  </a:lnTo>
                  <a:lnTo>
                    <a:pt x="8" y="815"/>
                  </a:lnTo>
                  <a:lnTo>
                    <a:pt x="17" y="809"/>
                  </a:lnTo>
                  <a:lnTo>
                    <a:pt x="27" y="807"/>
                  </a:lnTo>
                  <a:lnTo>
                    <a:pt x="647" y="807"/>
                  </a:lnTo>
                  <a:lnTo>
                    <a:pt x="662" y="780"/>
                  </a:lnTo>
                  <a:lnTo>
                    <a:pt x="680" y="751"/>
                  </a:lnTo>
                  <a:lnTo>
                    <a:pt x="702" y="718"/>
                  </a:lnTo>
                  <a:lnTo>
                    <a:pt x="726" y="683"/>
                  </a:lnTo>
                  <a:lnTo>
                    <a:pt x="753" y="644"/>
                  </a:lnTo>
                  <a:lnTo>
                    <a:pt x="784" y="604"/>
                  </a:lnTo>
                  <a:lnTo>
                    <a:pt x="817" y="562"/>
                  </a:lnTo>
                  <a:lnTo>
                    <a:pt x="853" y="518"/>
                  </a:lnTo>
                  <a:lnTo>
                    <a:pt x="892" y="475"/>
                  </a:lnTo>
                  <a:lnTo>
                    <a:pt x="935" y="430"/>
                  </a:lnTo>
                  <a:lnTo>
                    <a:pt x="979" y="385"/>
                  </a:lnTo>
                  <a:lnTo>
                    <a:pt x="1027" y="342"/>
                  </a:lnTo>
                  <a:lnTo>
                    <a:pt x="1078" y="299"/>
                  </a:lnTo>
                  <a:lnTo>
                    <a:pt x="1132" y="256"/>
                  </a:lnTo>
                  <a:lnTo>
                    <a:pt x="1189" y="217"/>
                  </a:lnTo>
                  <a:lnTo>
                    <a:pt x="1248" y="179"/>
                  </a:lnTo>
                  <a:lnTo>
                    <a:pt x="1311" y="143"/>
                  </a:lnTo>
                  <a:lnTo>
                    <a:pt x="1377" y="110"/>
                  </a:lnTo>
                  <a:lnTo>
                    <a:pt x="1445" y="81"/>
                  </a:lnTo>
                  <a:lnTo>
                    <a:pt x="1516" y="56"/>
                  </a:lnTo>
                  <a:lnTo>
                    <a:pt x="1590" y="34"/>
                  </a:lnTo>
                  <a:lnTo>
                    <a:pt x="1668" y="18"/>
                  </a:lnTo>
                  <a:lnTo>
                    <a:pt x="1756" y="6"/>
                  </a:lnTo>
                  <a:lnTo>
                    <a:pt x="1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Freeform 31"/>
            <p:cNvSpPr>
              <a:spLocks/>
            </p:cNvSpPr>
            <p:nvPr/>
          </p:nvSpPr>
          <p:spPr bwMode="auto">
            <a:xfrm>
              <a:off x="4411663" y="3367088"/>
              <a:ext cx="350838" cy="219075"/>
            </a:xfrm>
            <a:custGeom>
              <a:avLst/>
              <a:gdLst/>
              <a:ahLst/>
              <a:cxnLst>
                <a:cxn ang="0">
                  <a:pos x="2152" y="1"/>
                </a:cxn>
                <a:cxn ang="0">
                  <a:pos x="2166" y="10"/>
                </a:cxn>
                <a:cxn ang="0">
                  <a:pos x="3096" y="1092"/>
                </a:cxn>
                <a:cxn ang="0">
                  <a:pos x="3097" y="1108"/>
                </a:cxn>
                <a:cxn ang="0">
                  <a:pos x="3089" y="1123"/>
                </a:cxn>
                <a:cxn ang="0">
                  <a:pos x="3069" y="1130"/>
                </a:cxn>
                <a:cxn ang="0">
                  <a:pos x="2436" y="1156"/>
                </a:cxn>
                <a:cxn ang="0">
                  <a:pos x="2396" y="1218"/>
                </a:cxn>
                <a:cxn ang="0">
                  <a:pos x="2345" y="1292"/>
                </a:cxn>
                <a:cxn ang="0">
                  <a:pos x="2281" y="1375"/>
                </a:cxn>
                <a:cxn ang="0">
                  <a:pos x="2206" y="1462"/>
                </a:cxn>
                <a:cxn ang="0">
                  <a:pos x="2119" y="1551"/>
                </a:cxn>
                <a:cxn ang="0">
                  <a:pos x="2020" y="1639"/>
                </a:cxn>
                <a:cxn ang="0">
                  <a:pos x="1909" y="1720"/>
                </a:cxn>
                <a:cxn ang="0">
                  <a:pos x="1787" y="1794"/>
                </a:cxn>
                <a:cxn ang="0">
                  <a:pos x="1653" y="1856"/>
                </a:cxn>
                <a:cxn ang="0">
                  <a:pos x="1508" y="1903"/>
                </a:cxn>
                <a:cxn ang="0">
                  <a:pos x="1342" y="1931"/>
                </a:cxn>
                <a:cxn ang="0">
                  <a:pos x="1161" y="1936"/>
                </a:cxn>
                <a:cxn ang="0">
                  <a:pos x="978" y="1914"/>
                </a:cxn>
                <a:cxn ang="0">
                  <a:pos x="791" y="1865"/>
                </a:cxn>
                <a:cxn ang="0">
                  <a:pos x="600" y="1790"/>
                </a:cxn>
                <a:cxn ang="0">
                  <a:pos x="406" y="1688"/>
                </a:cxn>
                <a:cxn ang="0">
                  <a:pos x="209" y="1560"/>
                </a:cxn>
                <a:cxn ang="0">
                  <a:pos x="10" y="1406"/>
                </a:cxn>
                <a:cxn ang="0">
                  <a:pos x="0" y="1389"/>
                </a:cxn>
                <a:cxn ang="0">
                  <a:pos x="5" y="1369"/>
                </a:cxn>
                <a:cxn ang="0">
                  <a:pos x="21" y="1358"/>
                </a:cxn>
                <a:cxn ang="0">
                  <a:pos x="41" y="1360"/>
                </a:cxn>
                <a:cxn ang="0">
                  <a:pos x="52" y="1365"/>
                </a:cxn>
                <a:cxn ang="0">
                  <a:pos x="78" y="1379"/>
                </a:cxn>
                <a:cxn ang="0">
                  <a:pos x="120" y="1399"/>
                </a:cxn>
                <a:cxn ang="0">
                  <a:pos x="176" y="1423"/>
                </a:cxn>
                <a:cxn ang="0">
                  <a:pos x="243" y="1450"/>
                </a:cxn>
                <a:cxn ang="0">
                  <a:pos x="322" y="1478"/>
                </a:cxn>
                <a:cxn ang="0">
                  <a:pos x="410" y="1508"/>
                </a:cxn>
                <a:cxn ang="0">
                  <a:pos x="507" y="1536"/>
                </a:cxn>
                <a:cxn ang="0">
                  <a:pos x="611" y="1560"/>
                </a:cxn>
                <a:cxn ang="0">
                  <a:pos x="720" y="1580"/>
                </a:cxn>
                <a:cxn ang="0">
                  <a:pos x="834" y="1594"/>
                </a:cxn>
                <a:cxn ang="0">
                  <a:pos x="950" y="1600"/>
                </a:cxn>
                <a:cxn ang="0">
                  <a:pos x="1068" y="1597"/>
                </a:cxn>
                <a:cxn ang="0">
                  <a:pos x="1187" y="1584"/>
                </a:cxn>
                <a:cxn ang="0">
                  <a:pos x="1304" y="1558"/>
                </a:cxn>
                <a:cxn ang="0">
                  <a:pos x="1419" y="1519"/>
                </a:cxn>
                <a:cxn ang="0">
                  <a:pos x="1531" y="1464"/>
                </a:cxn>
                <a:cxn ang="0">
                  <a:pos x="1637" y="1393"/>
                </a:cxn>
                <a:cxn ang="0">
                  <a:pos x="1737" y="1302"/>
                </a:cxn>
                <a:cxn ang="0">
                  <a:pos x="1829" y="1192"/>
                </a:cxn>
                <a:cxn ang="0">
                  <a:pos x="1273" y="1130"/>
                </a:cxn>
                <a:cxn ang="0">
                  <a:pos x="1254" y="1123"/>
                </a:cxn>
                <a:cxn ang="0">
                  <a:pos x="1246" y="1104"/>
                </a:cxn>
                <a:cxn ang="0">
                  <a:pos x="1252" y="1085"/>
                </a:cxn>
                <a:cxn ang="0">
                  <a:pos x="2129" y="5"/>
                </a:cxn>
                <a:cxn ang="0">
                  <a:pos x="2144" y="0"/>
                </a:cxn>
              </a:cxnLst>
              <a:rect l="0" t="0" r="r" b="b"/>
              <a:pathLst>
                <a:path w="3098" h="1937">
                  <a:moveTo>
                    <a:pt x="2144" y="0"/>
                  </a:moveTo>
                  <a:lnTo>
                    <a:pt x="2152" y="1"/>
                  </a:lnTo>
                  <a:lnTo>
                    <a:pt x="2160" y="5"/>
                  </a:lnTo>
                  <a:lnTo>
                    <a:pt x="2166" y="10"/>
                  </a:lnTo>
                  <a:lnTo>
                    <a:pt x="3091" y="1084"/>
                  </a:lnTo>
                  <a:lnTo>
                    <a:pt x="3096" y="1092"/>
                  </a:lnTo>
                  <a:lnTo>
                    <a:pt x="3098" y="1102"/>
                  </a:lnTo>
                  <a:lnTo>
                    <a:pt x="3097" y="1108"/>
                  </a:lnTo>
                  <a:lnTo>
                    <a:pt x="3096" y="1113"/>
                  </a:lnTo>
                  <a:lnTo>
                    <a:pt x="3089" y="1123"/>
                  </a:lnTo>
                  <a:lnTo>
                    <a:pt x="3081" y="1128"/>
                  </a:lnTo>
                  <a:lnTo>
                    <a:pt x="3069" y="1130"/>
                  </a:lnTo>
                  <a:lnTo>
                    <a:pt x="2451" y="1130"/>
                  </a:lnTo>
                  <a:lnTo>
                    <a:pt x="2436" y="1156"/>
                  </a:lnTo>
                  <a:lnTo>
                    <a:pt x="2418" y="1185"/>
                  </a:lnTo>
                  <a:lnTo>
                    <a:pt x="2396" y="1218"/>
                  </a:lnTo>
                  <a:lnTo>
                    <a:pt x="2372" y="1254"/>
                  </a:lnTo>
                  <a:lnTo>
                    <a:pt x="2345" y="1292"/>
                  </a:lnTo>
                  <a:lnTo>
                    <a:pt x="2314" y="1332"/>
                  </a:lnTo>
                  <a:lnTo>
                    <a:pt x="2281" y="1375"/>
                  </a:lnTo>
                  <a:lnTo>
                    <a:pt x="2245" y="1418"/>
                  </a:lnTo>
                  <a:lnTo>
                    <a:pt x="2206" y="1462"/>
                  </a:lnTo>
                  <a:lnTo>
                    <a:pt x="2163" y="1507"/>
                  </a:lnTo>
                  <a:lnTo>
                    <a:pt x="2119" y="1551"/>
                  </a:lnTo>
                  <a:lnTo>
                    <a:pt x="2071" y="1595"/>
                  </a:lnTo>
                  <a:lnTo>
                    <a:pt x="2020" y="1639"/>
                  </a:lnTo>
                  <a:lnTo>
                    <a:pt x="1966" y="1680"/>
                  </a:lnTo>
                  <a:lnTo>
                    <a:pt x="1909" y="1720"/>
                  </a:lnTo>
                  <a:lnTo>
                    <a:pt x="1850" y="1759"/>
                  </a:lnTo>
                  <a:lnTo>
                    <a:pt x="1787" y="1794"/>
                  </a:lnTo>
                  <a:lnTo>
                    <a:pt x="1721" y="1827"/>
                  </a:lnTo>
                  <a:lnTo>
                    <a:pt x="1653" y="1856"/>
                  </a:lnTo>
                  <a:lnTo>
                    <a:pt x="1582" y="1882"/>
                  </a:lnTo>
                  <a:lnTo>
                    <a:pt x="1508" y="1903"/>
                  </a:lnTo>
                  <a:lnTo>
                    <a:pt x="1430" y="1919"/>
                  </a:lnTo>
                  <a:lnTo>
                    <a:pt x="1342" y="1931"/>
                  </a:lnTo>
                  <a:lnTo>
                    <a:pt x="1252" y="1937"/>
                  </a:lnTo>
                  <a:lnTo>
                    <a:pt x="1161" y="1936"/>
                  </a:lnTo>
                  <a:lnTo>
                    <a:pt x="1071" y="1928"/>
                  </a:lnTo>
                  <a:lnTo>
                    <a:pt x="978" y="1914"/>
                  </a:lnTo>
                  <a:lnTo>
                    <a:pt x="884" y="1893"/>
                  </a:lnTo>
                  <a:lnTo>
                    <a:pt x="791" y="1865"/>
                  </a:lnTo>
                  <a:lnTo>
                    <a:pt x="696" y="1831"/>
                  </a:lnTo>
                  <a:lnTo>
                    <a:pt x="600" y="1790"/>
                  </a:lnTo>
                  <a:lnTo>
                    <a:pt x="504" y="1742"/>
                  </a:lnTo>
                  <a:lnTo>
                    <a:pt x="406" y="1688"/>
                  </a:lnTo>
                  <a:lnTo>
                    <a:pt x="308" y="1628"/>
                  </a:lnTo>
                  <a:lnTo>
                    <a:pt x="209" y="1560"/>
                  </a:lnTo>
                  <a:lnTo>
                    <a:pt x="110" y="1486"/>
                  </a:lnTo>
                  <a:lnTo>
                    <a:pt x="10" y="1406"/>
                  </a:lnTo>
                  <a:lnTo>
                    <a:pt x="3" y="1398"/>
                  </a:lnTo>
                  <a:lnTo>
                    <a:pt x="0" y="1389"/>
                  </a:lnTo>
                  <a:lnTo>
                    <a:pt x="1" y="1379"/>
                  </a:lnTo>
                  <a:lnTo>
                    <a:pt x="5" y="1369"/>
                  </a:lnTo>
                  <a:lnTo>
                    <a:pt x="12" y="1362"/>
                  </a:lnTo>
                  <a:lnTo>
                    <a:pt x="21" y="1358"/>
                  </a:lnTo>
                  <a:lnTo>
                    <a:pt x="31" y="1357"/>
                  </a:lnTo>
                  <a:lnTo>
                    <a:pt x="41" y="1360"/>
                  </a:lnTo>
                  <a:lnTo>
                    <a:pt x="44" y="1362"/>
                  </a:lnTo>
                  <a:lnTo>
                    <a:pt x="52" y="1365"/>
                  </a:lnTo>
                  <a:lnTo>
                    <a:pt x="63" y="1372"/>
                  </a:lnTo>
                  <a:lnTo>
                    <a:pt x="78" y="1379"/>
                  </a:lnTo>
                  <a:lnTo>
                    <a:pt x="97" y="1388"/>
                  </a:lnTo>
                  <a:lnTo>
                    <a:pt x="120" y="1399"/>
                  </a:lnTo>
                  <a:lnTo>
                    <a:pt x="146" y="1410"/>
                  </a:lnTo>
                  <a:lnTo>
                    <a:pt x="176" y="1423"/>
                  </a:lnTo>
                  <a:lnTo>
                    <a:pt x="208" y="1436"/>
                  </a:lnTo>
                  <a:lnTo>
                    <a:pt x="243" y="1450"/>
                  </a:lnTo>
                  <a:lnTo>
                    <a:pt x="282" y="1464"/>
                  </a:lnTo>
                  <a:lnTo>
                    <a:pt x="322" y="1478"/>
                  </a:lnTo>
                  <a:lnTo>
                    <a:pt x="365" y="1493"/>
                  </a:lnTo>
                  <a:lnTo>
                    <a:pt x="410" y="1508"/>
                  </a:lnTo>
                  <a:lnTo>
                    <a:pt x="458" y="1522"/>
                  </a:lnTo>
                  <a:lnTo>
                    <a:pt x="507" y="1536"/>
                  </a:lnTo>
                  <a:lnTo>
                    <a:pt x="558" y="1548"/>
                  </a:lnTo>
                  <a:lnTo>
                    <a:pt x="611" y="1560"/>
                  </a:lnTo>
                  <a:lnTo>
                    <a:pt x="665" y="1571"/>
                  </a:lnTo>
                  <a:lnTo>
                    <a:pt x="720" y="1580"/>
                  </a:lnTo>
                  <a:lnTo>
                    <a:pt x="777" y="1588"/>
                  </a:lnTo>
                  <a:lnTo>
                    <a:pt x="834" y="1594"/>
                  </a:lnTo>
                  <a:lnTo>
                    <a:pt x="892" y="1598"/>
                  </a:lnTo>
                  <a:lnTo>
                    <a:pt x="950" y="1600"/>
                  </a:lnTo>
                  <a:lnTo>
                    <a:pt x="1009" y="1600"/>
                  </a:lnTo>
                  <a:lnTo>
                    <a:pt x="1068" y="1597"/>
                  </a:lnTo>
                  <a:lnTo>
                    <a:pt x="1128" y="1592"/>
                  </a:lnTo>
                  <a:lnTo>
                    <a:pt x="1187" y="1584"/>
                  </a:lnTo>
                  <a:lnTo>
                    <a:pt x="1246" y="1573"/>
                  </a:lnTo>
                  <a:lnTo>
                    <a:pt x="1304" y="1558"/>
                  </a:lnTo>
                  <a:lnTo>
                    <a:pt x="1362" y="1540"/>
                  </a:lnTo>
                  <a:lnTo>
                    <a:pt x="1419" y="1519"/>
                  </a:lnTo>
                  <a:lnTo>
                    <a:pt x="1475" y="1493"/>
                  </a:lnTo>
                  <a:lnTo>
                    <a:pt x="1531" y="1464"/>
                  </a:lnTo>
                  <a:lnTo>
                    <a:pt x="1585" y="1430"/>
                  </a:lnTo>
                  <a:lnTo>
                    <a:pt x="1637" y="1393"/>
                  </a:lnTo>
                  <a:lnTo>
                    <a:pt x="1688" y="1349"/>
                  </a:lnTo>
                  <a:lnTo>
                    <a:pt x="1737" y="1302"/>
                  </a:lnTo>
                  <a:lnTo>
                    <a:pt x="1785" y="1250"/>
                  </a:lnTo>
                  <a:lnTo>
                    <a:pt x="1829" y="1192"/>
                  </a:lnTo>
                  <a:lnTo>
                    <a:pt x="1872" y="1130"/>
                  </a:lnTo>
                  <a:lnTo>
                    <a:pt x="1273" y="1130"/>
                  </a:lnTo>
                  <a:lnTo>
                    <a:pt x="1263" y="1128"/>
                  </a:lnTo>
                  <a:lnTo>
                    <a:pt x="1254" y="1123"/>
                  </a:lnTo>
                  <a:lnTo>
                    <a:pt x="1248" y="1114"/>
                  </a:lnTo>
                  <a:lnTo>
                    <a:pt x="1246" y="1104"/>
                  </a:lnTo>
                  <a:lnTo>
                    <a:pt x="1247" y="1094"/>
                  </a:lnTo>
                  <a:lnTo>
                    <a:pt x="1252" y="1085"/>
                  </a:lnTo>
                  <a:lnTo>
                    <a:pt x="2123" y="11"/>
                  </a:lnTo>
                  <a:lnTo>
                    <a:pt x="2129" y="5"/>
                  </a:lnTo>
                  <a:lnTo>
                    <a:pt x="2136" y="1"/>
                  </a:lnTo>
                  <a:lnTo>
                    <a:pt x="2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1"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381000" y="2895600"/>
            <a:ext cx="3962400" cy="1200329"/>
          </a:xfrm>
          <a:prstGeom prst="rect">
            <a:avLst/>
          </a:prstGeom>
        </p:spPr>
        <p:txBody>
          <a:bodyPr wrap="square">
            <a:spAutoFit/>
          </a:bodyPr>
          <a:lstStyle/>
          <a:p>
            <a:pPr marL="234950" indent="-234950">
              <a:buFont typeface="Arial" pitchFamily="34" charset="0"/>
              <a:buChar char="•"/>
            </a:pPr>
            <a:r>
              <a:rPr lang="en-US" b="0" dirty="0" smtClean="0"/>
              <a:t>Engagement</a:t>
            </a:r>
          </a:p>
          <a:p>
            <a:pPr marL="234950" indent="-234950">
              <a:buFont typeface="Arial" pitchFamily="34" charset="0"/>
              <a:buChar char="•"/>
            </a:pPr>
            <a:r>
              <a:rPr lang="en-US" b="0" dirty="0" smtClean="0"/>
              <a:t>Quality</a:t>
            </a:r>
          </a:p>
          <a:p>
            <a:pPr marL="234950" indent="-234950">
              <a:buFont typeface="Arial" pitchFamily="34" charset="0"/>
              <a:buChar char="•"/>
            </a:pPr>
            <a:r>
              <a:rPr lang="en-US" b="0" dirty="0" smtClean="0"/>
              <a:t>Transportation = Freedom</a:t>
            </a:r>
          </a:p>
        </p:txBody>
      </p:sp>
      <p:pic>
        <p:nvPicPr>
          <p:cNvPr id="9" name="Picture 8" descr="traffic.jpg"/>
          <p:cNvPicPr>
            <a:picLocks noChangeAspect="1"/>
          </p:cNvPicPr>
          <p:nvPr/>
        </p:nvPicPr>
        <p:blipFill>
          <a:blip r:embed="rId3" cstate="print"/>
          <a:stretch>
            <a:fillRect/>
          </a:stretch>
        </p:blipFill>
        <p:spPr>
          <a:xfrm>
            <a:off x="4724400" y="2237231"/>
            <a:ext cx="4419600" cy="294436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 objects.jpg"/>
          <p:cNvPicPr>
            <a:picLocks noChangeAspect="1"/>
          </p:cNvPicPr>
          <p:nvPr/>
        </p:nvPicPr>
        <p:blipFill>
          <a:blip r:embed="rId3" cstate="print"/>
          <a:srcRect l="70548" t="21850" r="10934" b="15963"/>
          <a:stretch>
            <a:fillRect/>
          </a:stretch>
        </p:blipFill>
        <p:spPr>
          <a:xfrm>
            <a:off x="6400800" y="1524000"/>
            <a:ext cx="1371600" cy="4451838"/>
          </a:xfrm>
          <a:prstGeom prst="rect">
            <a:avLst/>
          </a:prstGeom>
        </p:spPr>
      </p:pic>
      <p:sp>
        <p:nvSpPr>
          <p:cNvPr id="19458" name="Content Placeholder 5"/>
          <p:cNvSpPr>
            <a:spLocks noGrp="1"/>
          </p:cNvSpPr>
          <p:nvPr>
            <p:ph idx="1"/>
          </p:nvPr>
        </p:nvSpPr>
        <p:spPr>
          <a:xfrm>
            <a:off x="1447800" y="3429000"/>
            <a:ext cx="4495800" cy="1371600"/>
          </a:xfrm>
        </p:spPr>
        <p:txBody>
          <a:bodyPr/>
          <a:lstStyle/>
          <a:p>
            <a:pPr eaLnBrk="1" hangingPunct="1">
              <a:spcBef>
                <a:spcPts val="0"/>
              </a:spcBef>
              <a:spcAft>
                <a:spcPts val="1200"/>
              </a:spcAft>
              <a:buNone/>
            </a:pPr>
            <a:r>
              <a:rPr lang="en-US" sz="2400" dirty="0" smtClean="0">
                <a:latin typeface="Arial" charset="0"/>
                <a:cs typeface="Arial" charset="0"/>
              </a:rPr>
              <a:t>Who will I have lunch with?</a:t>
            </a:r>
            <a:endParaRPr lang="en-US" sz="2400" b="0" dirty="0" smtClean="0">
              <a:latin typeface="Arial" charset="0"/>
              <a:cs typeface="Arial" charset="0"/>
            </a:endParaRPr>
          </a:p>
        </p:txBody>
      </p:sp>
      <p:sp>
        <p:nvSpPr>
          <p:cNvPr id="10"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1"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4400" y="2722364"/>
            <a:ext cx="4267200" cy="2154436"/>
          </a:xfrm>
          <a:prstGeom prst="rect">
            <a:avLst/>
          </a:prstGeom>
          <a:noFill/>
        </p:spPr>
        <p:txBody>
          <a:bodyPr wrap="square" rtlCol="0">
            <a:spAutoFit/>
          </a:bodyPr>
          <a:lstStyle/>
          <a:p>
            <a:pPr>
              <a:spcAft>
                <a:spcPts val="1200"/>
              </a:spcAft>
            </a:pPr>
            <a:r>
              <a:rPr lang="en-US" sz="2200" dirty="0" smtClean="0"/>
              <a:t>Boomers Demographics: </a:t>
            </a:r>
            <a:br>
              <a:rPr lang="en-US" sz="2200" dirty="0" smtClean="0"/>
            </a:br>
            <a:r>
              <a:rPr lang="en-US" sz="2200" dirty="0" smtClean="0"/>
              <a:t>A Different Retirement</a:t>
            </a:r>
          </a:p>
          <a:p>
            <a:pPr marL="225425" indent="-225425">
              <a:buFont typeface="Arial" pitchFamily="34" charset="0"/>
              <a:buChar char="•"/>
            </a:pPr>
            <a:r>
              <a:rPr lang="en-US" sz="2000" b="0" dirty="0" smtClean="0"/>
              <a:t>More likely to live alone</a:t>
            </a:r>
          </a:p>
          <a:p>
            <a:pPr marL="225425" indent="-225425">
              <a:buFont typeface="Arial" pitchFamily="34" charset="0"/>
              <a:buChar char="•"/>
            </a:pPr>
            <a:r>
              <a:rPr lang="en-US" sz="2000" b="0" dirty="0" smtClean="0"/>
              <a:t>Have fewer children</a:t>
            </a:r>
          </a:p>
          <a:p>
            <a:pPr marL="225425" indent="-225425">
              <a:buFont typeface="Arial" pitchFamily="34" charset="0"/>
              <a:buChar char="•"/>
            </a:pPr>
            <a:r>
              <a:rPr lang="en-US" sz="2000" b="0" dirty="0" smtClean="0"/>
              <a:t>Live in suburban and rural locations </a:t>
            </a:r>
          </a:p>
        </p:txBody>
      </p:sp>
      <p:sp>
        <p:nvSpPr>
          <p:cNvPr id="11"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6"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0" name="Picture 19" descr="mountain home 144290805.jpg"/>
          <p:cNvPicPr>
            <a:picLocks noChangeAspect="1"/>
          </p:cNvPicPr>
          <p:nvPr/>
        </p:nvPicPr>
        <p:blipFill>
          <a:blip r:embed="rId3" cstate="print"/>
          <a:srcRect r="14969"/>
          <a:stretch>
            <a:fillRect/>
          </a:stretch>
        </p:blipFill>
        <p:spPr>
          <a:xfrm>
            <a:off x="5248334" y="2286000"/>
            <a:ext cx="3895666" cy="304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4"/>
          <p:cNvGraphicFramePr>
            <a:graphicFrameLocks noChangeAspect="1"/>
          </p:cNvGraphicFramePr>
          <p:nvPr/>
        </p:nvGraphicFramePr>
        <p:xfrm>
          <a:off x="593725" y="536575"/>
          <a:ext cx="8016875" cy="5483225"/>
        </p:xfrm>
        <a:graphic>
          <a:graphicData uri="http://schemas.openxmlformats.org/presentationml/2006/ole">
            <mc:AlternateContent xmlns:mc="http://schemas.openxmlformats.org/markup-compatibility/2006">
              <mc:Choice xmlns:v="urn:schemas-microsoft-com:vml" Requires="v">
                <p:oleObj spid="_x0000_s6217" name="Worksheet" r:id="rId5" imgW="8677275" imgH="5934075" progId="Excel.Sheet.8">
                  <p:embed/>
                </p:oleObj>
              </mc:Choice>
              <mc:Fallback>
                <p:oleObj name="Worksheet" r:id="rId5" imgW="8677275" imgH="5934075"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25" y="536575"/>
                        <a:ext cx="8016875" cy="548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6"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Rectangle 2"/>
          <p:cNvSpPr txBox="1">
            <a:spLocks noChangeArrowheads="1"/>
          </p:cNvSpPr>
          <p:nvPr/>
        </p:nvSpPr>
        <p:spPr bwMode="auto">
          <a:xfrm>
            <a:off x="732155" y="1668462"/>
            <a:ext cx="7497445" cy="10017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Aging Population: Changing Markets &amp; Workforce</a:t>
            </a:r>
            <a:r>
              <a:rPr kumimoji="0" lang="en-US"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1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Average Age Distribution Projections for 2010 by Five-Year Age Segment</a:t>
            </a:r>
            <a:endParaRPr kumimoji="0" lang="en-US" sz="1400" b="0" i="0" u="none" strike="noStrike" kern="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TextBox 5"/>
          <p:cNvSpPr txBox="1"/>
          <p:nvPr/>
        </p:nvSpPr>
        <p:spPr>
          <a:xfrm>
            <a:off x="914400" y="6078379"/>
            <a:ext cx="3505200" cy="246221"/>
          </a:xfrm>
          <a:prstGeom prst="rect">
            <a:avLst/>
          </a:prstGeom>
          <a:noFill/>
        </p:spPr>
        <p:txBody>
          <a:bodyPr wrap="square" rtlCol="0">
            <a:spAutoFit/>
          </a:bodyPr>
          <a:lstStyle/>
          <a:p>
            <a:r>
              <a:rPr lang="en-US" sz="1000" dirty="0" smtClean="0"/>
              <a:t>Source: MIT AgeLab</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6"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Rectangle 2"/>
          <p:cNvSpPr txBox="1">
            <a:spLocks noChangeArrowheads="1"/>
          </p:cNvSpPr>
          <p:nvPr/>
        </p:nvSpPr>
        <p:spPr bwMode="auto">
          <a:xfrm>
            <a:off x="5410200" y="1790700"/>
            <a:ext cx="3733800"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Home</a:t>
            </a:r>
            <a:r>
              <a:rPr kumimoji="0" lang="en-US" sz="4400" b="0" i="0" u="none" strike="noStrike" kern="0" cap="none" spc="0" normalizeH="0" noProof="0" dirty="0" smtClean="0">
                <a:ln>
                  <a:noFill/>
                </a:ln>
                <a:solidFill>
                  <a:schemeClr val="tx1"/>
                </a:solidFill>
                <a:effectLst/>
                <a:uLnTx/>
                <a:uFillTx/>
                <a:latin typeface="Arial" pitchFamily="34" charset="0"/>
                <a:ea typeface="+mj-ea"/>
                <a:cs typeface="Arial" pitchFamily="34" charset="0"/>
              </a:rPr>
              <a:t> Alone?</a:t>
            </a:r>
            <a:endParaRPr kumimoji="0" lang="en-US" sz="2800" b="0" i="0" u="none" strike="noStrike" kern="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3"/>
          <p:cNvSpPr txBox="1">
            <a:spLocks noChangeArrowheads="1"/>
          </p:cNvSpPr>
          <p:nvPr/>
        </p:nvSpPr>
        <p:spPr bwMode="auto">
          <a:xfrm>
            <a:off x="5257800" y="2552700"/>
            <a:ext cx="3505200" cy="209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292929"/>
                </a:solidFill>
                <a:effectLst/>
                <a:uLnTx/>
                <a:uFillTx/>
                <a:latin typeface="Arial" pitchFamily="34" charset="0"/>
                <a:ea typeface="+mn-ea"/>
                <a:cs typeface="Arial" pitchFamily="34" charset="0"/>
              </a:rPr>
              <a:t>More educated.</a:t>
            </a:r>
          </a:p>
          <a:p>
            <a:pPr marL="231775" marR="0" lvl="0" indent="-231775"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292929"/>
                </a:solidFill>
                <a:effectLst/>
                <a:uLnTx/>
                <a:uFillTx/>
                <a:latin typeface="Arial" pitchFamily="34" charset="0"/>
                <a:ea typeface="+mn-ea"/>
                <a:cs typeface="Arial" pitchFamily="34" charset="0"/>
              </a:rPr>
              <a:t>New generation of professionals - workforce participation all time high ~70%.</a:t>
            </a:r>
          </a:p>
          <a:p>
            <a:pPr marL="231775" marR="0" lvl="0" indent="-231775"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292929"/>
                </a:solidFill>
                <a:effectLst/>
                <a:uLnTx/>
                <a:uFillTx/>
                <a:latin typeface="Arial" pitchFamily="34" charset="0"/>
                <a:ea typeface="+mn-ea"/>
                <a:cs typeface="Arial" pitchFamily="34" charset="0"/>
              </a:rPr>
              <a:t>Manage majority of household activities..</a:t>
            </a:r>
          </a:p>
          <a:p>
            <a:pPr marL="231775" marR="0" lvl="0" indent="-231775"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292929"/>
                </a:solidFill>
                <a:effectLst/>
                <a:uLnTx/>
                <a:uFillTx/>
                <a:latin typeface="Arial" pitchFamily="34" charset="0"/>
                <a:ea typeface="+mn-ea"/>
                <a:cs typeface="Arial" pitchFamily="34" charset="0"/>
              </a:rPr>
              <a:t>Most likely to initiate divorce after 50</a:t>
            </a:r>
          </a:p>
          <a:p>
            <a:pPr marL="231775" marR="0" lvl="0" indent="-231775" algn="l" defTabSz="914400" rtl="0" eaLnBrk="1" fontAlgn="base" latinLnBrk="0" hangingPunct="1">
              <a:lnSpc>
                <a:spcPct val="100000"/>
              </a:lnSpc>
              <a:spcBef>
                <a:spcPct val="20000"/>
              </a:spcBef>
              <a:spcAft>
                <a:spcPct val="0"/>
              </a:spcAft>
              <a:buClrTx/>
              <a:buSzTx/>
              <a:buFontTx/>
              <a:buChar char="•"/>
              <a:tabLst/>
              <a:defRPr/>
            </a:pPr>
            <a:r>
              <a:rPr kumimoji="0" lang="en-US" sz="1800" b="1" i="1" u="none" strike="noStrike" kern="0" cap="none" spc="0" normalizeH="0" baseline="0" noProof="0" dirty="0" smtClean="0">
                <a:ln>
                  <a:noFill/>
                </a:ln>
                <a:solidFill>
                  <a:srgbClr val="292929"/>
                </a:solidFill>
                <a:effectLst/>
                <a:uLnTx/>
                <a:uFillTx/>
                <a:latin typeface="Arial" pitchFamily="34" charset="0"/>
                <a:ea typeface="+mn-ea"/>
                <a:cs typeface="Arial" pitchFamily="34" charset="0"/>
              </a:rPr>
              <a:t>Family CEO -- </a:t>
            </a:r>
            <a:r>
              <a:rPr kumimoji="0" lang="en-US" sz="1800" b="0" i="0" u="none" strike="noStrike" kern="0" cap="none" spc="0" normalizeH="0" baseline="0" noProof="0" dirty="0" smtClean="0">
                <a:ln>
                  <a:noFill/>
                </a:ln>
                <a:solidFill>
                  <a:srgbClr val="292929"/>
                </a:solidFill>
                <a:effectLst/>
                <a:uLnTx/>
                <a:uFillTx/>
                <a:latin typeface="Arial" pitchFamily="34" charset="0"/>
                <a:ea typeface="+mn-ea"/>
                <a:cs typeface="Arial" pitchFamily="34" charset="0"/>
              </a:rPr>
              <a:t>place premium on solutions not products.</a:t>
            </a:r>
            <a:endParaRPr kumimoji="0" lang="en-US" sz="1800" b="0" i="0" u="none" strike="noStrike" kern="0" cap="none" spc="0" normalizeH="0" baseline="0" noProof="0" dirty="0">
              <a:ln>
                <a:noFill/>
              </a:ln>
              <a:solidFill>
                <a:srgbClr val="292929"/>
              </a:solidFill>
              <a:effectLst/>
              <a:uLnTx/>
              <a:uFillTx/>
              <a:latin typeface="Arial" pitchFamily="34" charset="0"/>
              <a:ea typeface="+mn-ea"/>
              <a:cs typeface="Arial" pitchFamily="34" charset="0"/>
            </a:endParaRPr>
          </a:p>
        </p:txBody>
      </p:sp>
      <p:pic>
        <p:nvPicPr>
          <p:cNvPr id="8" name="Picture 4" descr="women age better cartoon"/>
          <p:cNvPicPr>
            <a:picLocks noChangeAspect="1" noChangeArrowheads="1"/>
          </p:cNvPicPr>
          <p:nvPr/>
        </p:nvPicPr>
        <p:blipFill>
          <a:blip r:embed="rId3" cstate="print"/>
          <a:srcRect/>
          <a:stretch>
            <a:fillRect/>
          </a:stretch>
        </p:blipFill>
        <p:spPr bwMode="auto">
          <a:xfrm>
            <a:off x="533400" y="1619250"/>
            <a:ext cx="4505325" cy="446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05400" y="2895600"/>
            <a:ext cx="3352800" cy="1200329"/>
          </a:xfrm>
          <a:prstGeom prst="rect">
            <a:avLst/>
          </a:prstGeom>
          <a:noFill/>
        </p:spPr>
        <p:txBody>
          <a:bodyPr wrap="square" rtlCol="0">
            <a:spAutoFit/>
          </a:bodyPr>
          <a:lstStyle/>
          <a:p>
            <a:pPr marL="233363" indent="-233363">
              <a:buFont typeface="Arial" pitchFamily="34" charset="0"/>
              <a:buChar char="•"/>
            </a:pPr>
            <a:r>
              <a:rPr lang="en-US" sz="1800" b="0" dirty="0" smtClean="0"/>
              <a:t>Loneliness and depression</a:t>
            </a:r>
          </a:p>
          <a:p>
            <a:pPr marL="233363" indent="-233363">
              <a:buFont typeface="Arial" pitchFamily="34" charset="0"/>
              <a:buChar char="•"/>
            </a:pPr>
            <a:r>
              <a:rPr lang="en-US" sz="1800" b="0" dirty="0" smtClean="0"/>
              <a:t>Low physical activity</a:t>
            </a:r>
          </a:p>
          <a:p>
            <a:pPr marL="233363" indent="-233363">
              <a:buFont typeface="Arial" pitchFamily="34" charset="0"/>
              <a:buChar char="•"/>
            </a:pPr>
            <a:r>
              <a:rPr lang="en-US" sz="1800" b="0" dirty="0" smtClean="0"/>
              <a:t>High blood pressure</a:t>
            </a:r>
          </a:p>
          <a:p>
            <a:pPr marL="233363" indent="-233363">
              <a:buFont typeface="Arial" pitchFamily="34" charset="0"/>
              <a:buChar char="•"/>
            </a:pPr>
            <a:r>
              <a:rPr lang="en-US" sz="1800" b="0" dirty="0" smtClean="0"/>
              <a:t>Greater risk of death</a:t>
            </a:r>
          </a:p>
        </p:txBody>
      </p:sp>
      <p:sp>
        <p:nvSpPr>
          <p:cNvPr id="10" name="TextBox 9"/>
          <p:cNvSpPr txBox="1"/>
          <p:nvPr/>
        </p:nvSpPr>
        <p:spPr>
          <a:xfrm>
            <a:off x="381000" y="6096000"/>
            <a:ext cx="7391400" cy="246221"/>
          </a:xfrm>
          <a:prstGeom prst="rect">
            <a:avLst/>
          </a:prstGeom>
          <a:noFill/>
        </p:spPr>
        <p:txBody>
          <a:bodyPr wrap="square" rtlCol="0">
            <a:spAutoFit/>
          </a:bodyPr>
          <a:lstStyle/>
          <a:p>
            <a:r>
              <a:rPr lang="en-US" sz="1000" b="0" dirty="0" smtClean="0"/>
              <a:t>Source: http://www.yalemedicalgroup.org/stw/Page.asp?PageID=STW037188</a:t>
            </a:r>
            <a:endParaRPr lang="en-US" sz="1000" b="0" dirty="0"/>
          </a:p>
        </p:txBody>
      </p:sp>
      <p:sp>
        <p:nvSpPr>
          <p:cNvPr id="12"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6"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990600" y="2901077"/>
            <a:ext cx="3352800" cy="2585323"/>
          </a:xfrm>
          <a:prstGeom prst="rect">
            <a:avLst/>
          </a:prstGeom>
          <a:noFill/>
        </p:spPr>
        <p:txBody>
          <a:bodyPr wrap="square" rtlCol="0">
            <a:spAutoFit/>
          </a:bodyPr>
          <a:lstStyle/>
          <a:p>
            <a:pPr marL="233363" indent="-233363">
              <a:buFont typeface="Arial" pitchFamily="34" charset="0"/>
              <a:buChar char="•"/>
            </a:pPr>
            <a:r>
              <a:rPr lang="en-US" sz="1800" b="0" dirty="0" smtClean="0"/>
              <a:t>Lower risk for cardiovascular problems, some cancers, osteoporosis, </a:t>
            </a:r>
            <a:br>
              <a:rPr lang="en-US" sz="1800" b="0" dirty="0" smtClean="0"/>
            </a:br>
            <a:r>
              <a:rPr lang="en-US" sz="1800" b="0" dirty="0" smtClean="0"/>
              <a:t>and rheumatoid arthritis</a:t>
            </a:r>
          </a:p>
          <a:p>
            <a:pPr marL="233363" indent="-233363">
              <a:buFont typeface="Arial" pitchFamily="34" charset="0"/>
              <a:buChar char="•"/>
            </a:pPr>
            <a:r>
              <a:rPr lang="en-US" sz="1800" b="0" dirty="0" smtClean="0"/>
              <a:t>Lower risk for Alzheimer's disease</a:t>
            </a:r>
          </a:p>
          <a:p>
            <a:pPr marL="233363" indent="-233363">
              <a:buFont typeface="Arial" pitchFamily="34" charset="0"/>
              <a:buChar char="•"/>
            </a:pPr>
            <a:r>
              <a:rPr lang="en-US" sz="1800" b="0" dirty="0" smtClean="0"/>
              <a:t>Lower blood pressure</a:t>
            </a:r>
          </a:p>
          <a:p>
            <a:pPr marL="233363" indent="-233363">
              <a:spcAft>
                <a:spcPts val="2400"/>
              </a:spcAft>
              <a:buFont typeface="Arial" pitchFamily="34" charset="0"/>
              <a:buChar char="•"/>
            </a:pPr>
            <a:r>
              <a:rPr lang="en-US" sz="1800" b="0" dirty="0" smtClean="0"/>
              <a:t>Lower risk for mental health issues</a:t>
            </a:r>
          </a:p>
        </p:txBody>
      </p:sp>
      <p:sp>
        <p:nvSpPr>
          <p:cNvPr id="7" name="TextBox 6"/>
          <p:cNvSpPr txBox="1"/>
          <p:nvPr/>
        </p:nvSpPr>
        <p:spPr>
          <a:xfrm>
            <a:off x="838200" y="1600200"/>
            <a:ext cx="6629400" cy="461665"/>
          </a:xfrm>
          <a:prstGeom prst="rect">
            <a:avLst/>
          </a:prstGeom>
          <a:noFill/>
        </p:spPr>
        <p:txBody>
          <a:bodyPr wrap="square" rtlCol="0">
            <a:spAutoFit/>
          </a:bodyPr>
          <a:lstStyle/>
          <a:p>
            <a:r>
              <a:rPr lang="en-US" dirty="0" smtClean="0"/>
              <a:t>Social Interaction in Older Adults</a:t>
            </a:r>
            <a:endParaRPr lang="en-US" dirty="0"/>
          </a:p>
        </p:txBody>
      </p:sp>
      <p:cxnSp>
        <p:nvCxnSpPr>
          <p:cNvPr id="11" name="Straight Connector 10"/>
          <p:cNvCxnSpPr/>
          <p:nvPr/>
        </p:nvCxnSpPr>
        <p:spPr>
          <a:xfrm>
            <a:off x="990600" y="2590800"/>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97873" y="2209800"/>
            <a:ext cx="2993127" cy="1046440"/>
          </a:xfrm>
          <a:prstGeom prst="rect">
            <a:avLst/>
          </a:prstGeom>
          <a:noFill/>
        </p:spPr>
        <p:txBody>
          <a:bodyPr wrap="none" rtlCol="0">
            <a:spAutoFit/>
          </a:bodyPr>
          <a:lstStyle/>
          <a:p>
            <a:pPr lvl="0">
              <a:spcAft>
                <a:spcPts val="2400"/>
              </a:spcAft>
            </a:pPr>
            <a:r>
              <a:rPr lang="en-US" sz="1800" dirty="0" smtClean="0">
                <a:solidFill>
                  <a:srgbClr val="000000"/>
                </a:solidFill>
              </a:rPr>
              <a:t>Potential health benefits </a:t>
            </a:r>
          </a:p>
          <a:p>
            <a:endParaRPr lang="en-US" dirty="0"/>
          </a:p>
        </p:txBody>
      </p:sp>
      <p:sp>
        <p:nvSpPr>
          <p:cNvPr id="14" name="TextBox 13"/>
          <p:cNvSpPr txBox="1"/>
          <p:nvPr/>
        </p:nvSpPr>
        <p:spPr>
          <a:xfrm>
            <a:off x="5410200" y="2209800"/>
            <a:ext cx="2172390" cy="738664"/>
          </a:xfrm>
          <a:prstGeom prst="rect">
            <a:avLst/>
          </a:prstGeom>
          <a:noFill/>
        </p:spPr>
        <p:txBody>
          <a:bodyPr wrap="none" rtlCol="0">
            <a:spAutoFit/>
          </a:bodyPr>
          <a:lstStyle/>
          <a:p>
            <a:r>
              <a:rPr lang="en-US" sz="1800" dirty="0" smtClean="0"/>
              <a:t>Risks of Isolation</a:t>
            </a:r>
          </a:p>
          <a:p>
            <a:endParaRPr lang="en-US" dirty="0"/>
          </a:p>
        </p:txBody>
      </p:sp>
      <p:cxnSp>
        <p:nvCxnSpPr>
          <p:cNvPr id="17" name="Straight Connector 16"/>
          <p:cNvCxnSpPr/>
          <p:nvPr/>
        </p:nvCxnSpPr>
        <p:spPr>
          <a:xfrm>
            <a:off x="4724400" y="2362200"/>
            <a:ext cx="0" cy="350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2514600"/>
            <a:ext cx="4419600" cy="2246769"/>
          </a:xfrm>
          <a:prstGeom prst="rect">
            <a:avLst/>
          </a:prstGeom>
          <a:noFill/>
        </p:spPr>
        <p:txBody>
          <a:bodyPr wrap="square" rtlCol="0">
            <a:spAutoFit/>
          </a:bodyPr>
          <a:lstStyle/>
          <a:p>
            <a:r>
              <a:rPr lang="en-US" sz="2000" dirty="0" smtClean="0"/>
              <a:t>Create a strong social network</a:t>
            </a:r>
          </a:p>
          <a:p>
            <a:pPr marL="233363" indent="-233363">
              <a:buFont typeface="Arial" pitchFamily="34" charset="0"/>
              <a:buChar char="•"/>
            </a:pPr>
            <a:r>
              <a:rPr lang="en-US" sz="2000" b="0" dirty="0" smtClean="0"/>
              <a:t>Visit a social center and participate in offered activities</a:t>
            </a:r>
          </a:p>
          <a:p>
            <a:pPr marL="233363" indent="-233363">
              <a:buFont typeface="Arial" pitchFamily="34" charset="0"/>
              <a:buChar char="•"/>
            </a:pPr>
            <a:r>
              <a:rPr lang="en-US" sz="2000" b="0" dirty="0" smtClean="0"/>
              <a:t>Join a group focused on activities you enjoy</a:t>
            </a:r>
          </a:p>
          <a:p>
            <a:pPr marL="233363" indent="-233363">
              <a:buFont typeface="Arial" pitchFamily="34" charset="0"/>
              <a:buChar char="•"/>
            </a:pPr>
            <a:r>
              <a:rPr lang="en-US" sz="2000" b="0" dirty="0" smtClean="0"/>
              <a:t>Try taking a class</a:t>
            </a:r>
          </a:p>
          <a:p>
            <a:pPr marL="233363" indent="-233363">
              <a:buFont typeface="Arial" pitchFamily="34" charset="0"/>
              <a:buChar char="•"/>
            </a:pPr>
            <a:r>
              <a:rPr lang="en-US" sz="2000" b="0" dirty="0" smtClean="0"/>
              <a:t>Join a gym or fitness center</a:t>
            </a:r>
            <a:endParaRPr lang="en-US" sz="2000" b="0" dirty="0"/>
          </a:p>
        </p:txBody>
      </p:sp>
      <p:sp>
        <p:nvSpPr>
          <p:cNvPr id="11"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2"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7" name="Picture 6" descr="gym 86529687.jpg"/>
          <p:cNvPicPr>
            <a:picLocks noChangeAspect="1"/>
          </p:cNvPicPr>
          <p:nvPr/>
        </p:nvPicPr>
        <p:blipFill>
          <a:blip r:embed="rId3" cstate="print"/>
          <a:stretch>
            <a:fillRect/>
          </a:stretch>
        </p:blipFill>
        <p:spPr>
          <a:xfrm>
            <a:off x="5788885" y="1196898"/>
            <a:ext cx="3355115" cy="50292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5"/>
          <p:cNvSpPr>
            <a:spLocks noGrp="1"/>
          </p:cNvSpPr>
          <p:nvPr>
            <p:ph idx="1"/>
          </p:nvPr>
        </p:nvSpPr>
        <p:spPr>
          <a:xfrm>
            <a:off x="838200" y="2362200"/>
            <a:ext cx="3657600" cy="2971800"/>
          </a:xfrm>
        </p:spPr>
        <p:txBody>
          <a:bodyPr/>
          <a:lstStyle/>
          <a:p>
            <a:pPr eaLnBrk="1" hangingPunct="1">
              <a:buNone/>
            </a:pPr>
            <a:r>
              <a:rPr lang="en-US" dirty="0" smtClean="0">
                <a:latin typeface="Arial" charset="0"/>
                <a:cs typeface="Arial" charset="0"/>
              </a:rPr>
              <a:t>Current processes</a:t>
            </a:r>
          </a:p>
          <a:p>
            <a:pPr eaLnBrk="1" hangingPunct="1"/>
            <a:r>
              <a:rPr lang="en-US" b="0" dirty="0" smtClean="0">
                <a:latin typeface="Arial" charset="0"/>
                <a:cs typeface="Arial" charset="0"/>
              </a:rPr>
              <a:t>Data-heavy</a:t>
            </a:r>
          </a:p>
          <a:p>
            <a:pPr eaLnBrk="1" hangingPunct="1"/>
            <a:r>
              <a:rPr lang="en-US" b="0" dirty="0" smtClean="0">
                <a:latin typeface="Arial" charset="0"/>
                <a:cs typeface="Arial" charset="0"/>
              </a:rPr>
              <a:t>Unemotional</a:t>
            </a:r>
          </a:p>
          <a:p>
            <a:pPr eaLnBrk="1" hangingPunct="1"/>
            <a:r>
              <a:rPr lang="en-US" b="0" dirty="0" smtClean="0">
                <a:latin typeface="Arial" charset="0"/>
                <a:cs typeface="Arial" charset="0"/>
              </a:rPr>
              <a:t>Analytical models</a:t>
            </a:r>
          </a:p>
          <a:p>
            <a:pPr eaLnBrk="1" hangingPunct="1"/>
            <a:r>
              <a:rPr lang="en-US" b="0" dirty="0" smtClean="0">
                <a:latin typeface="Arial" charset="0"/>
                <a:cs typeface="Arial" charset="0"/>
              </a:rPr>
              <a:t>Focused on investments </a:t>
            </a:r>
          </a:p>
          <a:p>
            <a:pPr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17411" name="Title 9"/>
          <p:cNvSpPr>
            <a:spLocks noGrp="1"/>
          </p:cNvSpPr>
          <p:nvPr>
            <p:ph type="title"/>
          </p:nvPr>
        </p:nvSpPr>
        <p:spPr>
          <a:xfrm>
            <a:off x="1295400" y="-42334"/>
            <a:ext cx="5334000" cy="1143000"/>
          </a:xfrm>
        </p:spPr>
        <p:txBody>
          <a:bodyPr/>
          <a:lstStyle/>
          <a:p>
            <a:pPr eaLnBrk="1" hangingPunct="1"/>
            <a:r>
              <a:rPr lang="en-US" dirty="0" smtClean="0">
                <a:latin typeface="Arial" charset="0"/>
                <a:cs typeface="Arial" charset="0"/>
              </a:rPr>
              <a:t>Traditional Approaches</a:t>
            </a:r>
          </a:p>
        </p:txBody>
      </p:sp>
      <p:pic>
        <p:nvPicPr>
          <p:cNvPr id="9" name="Picture 8" descr="montecarlo.png"/>
          <p:cNvPicPr>
            <a:picLocks noChangeAspect="1"/>
          </p:cNvPicPr>
          <p:nvPr/>
        </p:nvPicPr>
        <p:blipFill>
          <a:blip r:embed="rId3" cstate="print"/>
          <a:srcRect t="13260" r="17127"/>
          <a:stretch>
            <a:fillRect/>
          </a:stretch>
        </p:blipFill>
        <p:spPr>
          <a:xfrm>
            <a:off x="4267200" y="2343150"/>
            <a:ext cx="4295350" cy="3371850"/>
          </a:xfrm>
          <a:prstGeom prst="rect">
            <a:avLst/>
          </a:prstGeom>
        </p:spPr>
      </p:pic>
      <p:grpSp>
        <p:nvGrpSpPr>
          <p:cNvPr id="2" name="Group 13"/>
          <p:cNvGrpSpPr/>
          <p:nvPr/>
        </p:nvGrpSpPr>
        <p:grpSpPr>
          <a:xfrm>
            <a:off x="557476" y="228600"/>
            <a:ext cx="585524" cy="573088"/>
            <a:chOff x="7315200" y="2217738"/>
            <a:chExt cx="896938" cy="877888"/>
          </a:xfrm>
          <a:solidFill>
            <a:srgbClr val="00B0F0"/>
          </a:solidFill>
        </p:grpSpPr>
        <p:sp>
          <p:nvSpPr>
            <p:cNvPr id="15" name="Rectangle 6"/>
            <p:cNvSpPr>
              <a:spLocks noChangeArrowheads="1"/>
            </p:cNvSpPr>
            <p:nvPr/>
          </p:nvSpPr>
          <p:spPr bwMode="auto">
            <a:xfrm>
              <a:off x="7315200" y="3005138"/>
              <a:ext cx="896938"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7"/>
            <p:cNvSpPr>
              <a:spLocks noChangeArrowheads="1"/>
            </p:cNvSpPr>
            <p:nvPr/>
          </p:nvSpPr>
          <p:spPr bwMode="auto">
            <a:xfrm>
              <a:off x="7418388" y="2701925"/>
              <a:ext cx="174625" cy="2381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8"/>
            <p:cNvSpPr>
              <a:spLocks noChangeArrowheads="1"/>
            </p:cNvSpPr>
            <p:nvPr/>
          </p:nvSpPr>
          <p:spPr bwMode="auto">
            <a:xfrm>
              <a:off x="7675563" y="2597150"/>
              <a:ext cx="174625" cy="342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9"/>
            <p:cNvSpPr>
              <a:spLocks noChangeArrowheads="1"/>
            </p:cNvSpPr>
            <p:nvPr/>
          </p:nvSpPr>
          <p:spPr bwMode="auto">
            <a:xfrm>
              <a:off x="7934325" y="2420938"/>
              <a:ext cx="173038" cy="5191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p:nvSpPr>
          <p:spPr bwMode="auto">
            <a:xfrm>
              <a:off x="7383463" y="2217738"/>
              <a:ext cx="514350" cy="438150"/>
            </a:xfrm>
            <a:custGeom>
              <a:avLst/>
              <a:gdLst/>
              <a:ahLst/>
              <a:cxnLst>
                <a:cxn ang="0">
                  <a:pos x="1038" y="0"/>
                </a:cxn>
                <a:cxn ang="0">
                  <a:pos x="1942" y="122"/>
                </a:cxn>
                <a:cxn ang="0">
                  <a:pos x="1710" y="1046"/>
                </a:cxn>
                <a:cxn ang="0">
                  <a:pos x="1493" y="708"/>
                </a:cxn>
                <a:cxn ang="0">
                  <a:pos x="106" y="1651"/>
                </a:cxn>
                <a:cxn ang="0">
                  <a:pos x="0" y="1546"/>
                </a:cxn>
                <a:cxn ang="0">
                  <a:pos x="1275" y="366"/>
                </a:cxn>
                <a:cxn ang="0">
                  <a:pos x="1038" y="0"/>
                </a:cxn>
              </a:cxnLst>
              <a:rect l="0" t="0" r="r" b="b"/>
              <a:pathLst>
                <a:path w="1942" h="1651">
                  <a:moveTo>
                    <a:pt x="1038" y="0"/>
                  </a:moveTo>
                  <a:lnTo>
                    <a:pt x="1942" y="122"/>
                  </a:lnTo>
                  <a:lnTo>
                    <a:pt x="1710" y="1046"/>
                  </a:lnTo>
                  <a:lnTo>
                    <a:pt x="1493" y="708"/>
                  </a:lnTo>
                  <a:lnTo>
                    <a:pt x="106" y="1651"/>
                  </a:lnTo>
                  <a:lnTo>
                    <a:pt x="0" y="1546"/>
                  </a:lnTo>
                  <a:lnTo>
                    <a:pt x="1275" y="366"/>
                  </a:lnTo>
                  <a:lnTo>
                    <a:pt x="10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 name="TextBox 10"/>
          <p:cNvSpPr txBox="1"/>
          <p:nvPr/>
        </p:nvSpPr>
        <p:spPr>
          <a:xfrm>
            <a:off x="914400" y="5867400"/>
            <a:ext cx="5486400" cy="246221"/>
          </a:xfrm>
          <a:prstGeom prst="rect">
            <a:avLst/>
          </a:prstGeom>
          <a:noFill/>
        </p:spPr>
        <p:txBody>
          <a:bodyPr wrap="square" rtlCol="0">
            <a:spAutoFit/>
          </a:bodyPr>
          <a:lstStyle/>
          <a:p>
            <a:r>
              <a:rPr lang="en-US" sz="1000" b="0" dirty="0" smtClean="0"/>
              <a:t>Graph is for illustrative purposes only.</a:t>
            </a:r>
            <a:endParaRPr lang="en-US" sz="1000"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4"/>
          <p:cNvSpPr>
            <a:spLocks noGrp="1"/>
          </p:cNvSpPr>
          <p:nvPr>
            <p:ph idx="1"/>
          </p:nvPr>
        </p:nvSpPr>
        <p:spPr>
          <a:xfrm>
            <a:off x="3581400" y="2971800"/>
            <a:ext cx="4495800" cy="1162050"/>
          </a:xfrm>
        </p:spPr>
        <p:txBody>
          <a:bodyPr/>
          <a:lstStyle/>
          <a:p>
            <a:pPr marL="0" indent="0" algn="l" eaLnBrk="1" hangingPunct="1"/>
            <a:r>
              <a:rPr lang="en-US" dirty="0" smtClean="0">
                <a:solidFill>
                  <a:schemeClr val="tx1"/>
                </a:solidFill>
                <a:latin typeface="Arial" charset="0"/>
                <a:cs typeface="Arial" charset="0"/>
              </a:rPr>
              <a:t>Different Planning</a:t>
            </a:r>
            <a:br>
              <a:rPr lang="en-US" dirty="0" smtClean="0">
                <a:solidFill>
                  <a:schemeClr val="tx1"/>
                </a:solidFill>
                <a:latin typeface="Arial" charset="0"/>
                <a:cs typeface="Arial" charset="0"/>
              </a:rPr>
            </a:br>
            <a:r>
              <a:rPr lang="en-US" dirty="0" smtClean="0">
                <a:solidFill>
                  <a:schemeClr val="tx1"/>
                </a:solidFill>
                <a:latin typeface="Arial" charset="0"/>
                <a:cs typeface="Arial" charset="0"/>
              </a:rPr>
              <a:t>Process</a:t>
            </a:r>
            <a:endParaRPr lang="en-US" dirty="0" smtClean="0">
              <a:latin typeface="Arial" charset="0"/>
              <a:cs typeface="Arial" charset="0"/>
            </a:endParaRPr>
          </a:p>
        </p:txBody>
      </p:sp>
      <p:grpSp>
        <p:nvGrpSpPr>
          <p:cNvPr id="5" name="Group 4"/>
          <p:cNvGrpSpPr/>
          <p:nvPr/>
        </p:nvGrpSpPr>
        <p:grpSpPr>
          <a:xfrm>
            <a:off x="2057400" y="3048000"/>
            <a:ext cx="1306289" cy="1066800"/>
            <a:chOff x="4381500" y="3275013"/>
            <a:chExt cx="381001" cy="311150"/>
          </a:xfrm>
          <a:solidFill>
            <a:srgbClr val="AA8E0A"/>
          </a:solidFill>
        </p:grpSpPr>
        <p:sp>
          <p:nvSpPr>
            <p:cNvPr id="6" name="Freeform 30"/>
            <p:cNvSpPr>
              <a:spLocks/>
            </p:cNvSpPr>
            <p:nvPr/>
          </p:nvSpPr>
          <p:spPr bwMode="auto">
            <a:xfrm>
              <a:off x="4381500" y="3275013"/>
              <a:ext cx="350838" cy="219075"/>
            </a:xfrm>
            <a:custGeom>
              <a:avLst/>
              <a:gdLst/>
              <a:ahLst/>
              <a:cxnLst>
                <a:cxn ang="0">
                  <a:pos x="1937" y="1"/>
                </a:cxn>
                <a:cxn ang="0">
                  <a:pos x="2120" y="23"/>
                </a:cxn>
                <a:cxn ang="0">
                  <a:pos x="2307" y="72"/>
                </a:cxn>
                <a:cxn ang="0">
                  <a:pos x="2498" y="146"/>
                </a:cxn>
                <a:cxn ang="0">
                  <a:pos x="2691" y="248"/>
                </a:cxn>
                <a:cxn ang="0">
                  <a:pos x="2889" y="376"/>
                </a:cxn>
                <a:cxn ang="0">
                  <a:pos x="3088" y="530"/>
                </a:cxn>
                <a:cxn ang="0">
                  <a:pos x="3098" y="548"/>
                </a:cxn>
                <a:cxn ang="0">
                  <a:pos x="3093" y="568"/>
                </a:cxn>
                <a:cxn ang="0">
                  <a:pos x="3077" y="579"/>
                </a:cxn>
                <a:cxn ang="0">
                  <a:pos x="3057" y="576"/>
                </a:cxn>
                <a:cxn ang="0">
                  <a:pos x="3046" y="571"/>
                </a:cxn>
                <a:cxn ang="0">
                  <a:pos x="3019" y="558"/>
                </a:cxn>
                <a:cxn ang="0">
                  <a:pos x="2977" y="538"/>
                </a:cxn>
                <a:cxn ang="0">
                  <a:pos x="2922" y="514"/>
                </a:cxn>
                <a:cxn ang="0">
                  <a:pos x="2854" y="487"/>
                </a:cxn>
                <a:cxn ang="0">
                  <a:pos x="2776" y="458"/>
                </a:cxn>
                <a:cxn ang="0">
                  <a:pos x="2640" y="416"/>
                </a:cxn>
                <a:cxn ang="0">
                  <a:pos x="2539" y="389"/>
                </a:cxn>
                <a:cxn ang="0">
                  <a:pos x="2433" y="366"/>
                </a:cxn>
                <a:cxn ang="0">
                  <a:pos x="2321" y="349"/>
                </a:cxn>
                <a:cxn ang="0">
                  <a:pos x="2206" y="339"/>
                </a:cxn>
                <a:cxn ang="0">
                  <a:pos x="2088" y="337"/>
                </a:cxn>
                <a:cxn ang="0">
                  <a:pos x="1970" y="345"/>
                </a:cxn>
                <a:cxn ang="0">
                  <a:pos x="1852" y="364"/>
                </a:cxn>
                <a:cxn ang="0">
                  <a:pos x="1736" y="396"/>
                </a:cxn>
                <a:cxn ang="0">
                  <a:pos x="1622" y="444"/>
                </a:cxn>
                <a:cxn ang="0">
                  <a:pos x="1513" y="506"/>
                </a:cxn>
                <a:cxn ang="0">
                  <a:pos x="1410" y="587"/>
                </a:cxn>
                <a:cxn ang="0">
                  <a:pos x="1313" y="687"/>
                </a:cxn>
                <a:cxn ang="0">
                  <a:pos x="1226" y="807"/>
                </a:cxn>
                <a:cxn ang="0">
                  <a:pos x="1835" y="809"/>
                </a:cxn>
                <a:cxn ang="0">
                  <a:pos x="1850" y="823"/>
                </a:cxn>
                <a:cxn ang="0">
                  <a:pos x="1851" y="843"/>
                </a:cxn>
                <a:cxn ang="0">
                  <a:pos x="974" y="1927"/>
                </a:cxn>
                <a:cxn ang="0">
                  <a:pos x="954" y="1937"/>
                </a:cxn>
                <a:cxn ang="0">
                  <a:pos x="938" y="1933"/>
                </a:cxn>
                <a:cxn ang="0">
                  <a:pos x="7" y="853"/>
                </a:cxn>
                <a:cxn ang="0">
                  <a:pos x="0" y="835"/>
                </a:cxn>
                <a:cxn ang="0">
                  <a:pos x="8" y="815"/>
                </a:cxn>
                <a:cxn ang="0">
                  <a:pos x="27" y="807"/>
                </a:cxn>
                <a:cxn ang="0">
                  <a:pos x="662" y="780"/>
                </a:cxn>
                <a:cxn ang="0">
                  <a:pos x="702" y="718"/>
                </a:cxn>
                <a:cxn ang="0">
                  <a:pos x="753" y="644"/>
                </a:cxn>
                <a:cxn ang="0">
                  <a:pos x="817" y="562"/>
                </a:cxn>
                <a:cxn ang="0">
                  <a:pos x="892" y="475"/>
                </a:cxn>
                <a:cxn ang="0">
                  <a:pos x="979" y="385"/>
                </a:cxn>
                <a:cxn ang="0">
                  <a:pos x="1078" y="299"/>
                </a:cxn>
                <a:cxn ang="0">
                  <a:pos x="1189" y="217"/>
                </a:cxn>
                <a:cxn ang="0">
                  <a:pos x="1311" y="143"/>
                </a:cxn>
                <a:cxn ang="0">
                  <a:pos x="1445" y="81"/>
                </a:cxn>
                <a:cxn ang="0">
                  <a:pos x="1590" y="34"/>
                </a:cxn>
                <a:cxn ang="0">
                  <a:pos x="1756" y="6"/>
                </a:cxn>
              </a:cxnLst>
              <a:rect l="0" t="0" r="r" b="b"/>
              <a:pathLst>
                <a:path w="3098" h="1937">
                  <a:moveTo>
                    <a:pt x="1846" y="0"/>
                  </a:moveTo>
                  <a:lnTo>
                    <a:pt x="1937" y="1"/>
                  </a:lnTo>
                  <a:lnTo>
                    <a:pt x="2027" y="9"/>
                  </a:lnTo>
                  <a:lnTo>
                    <a:pt x="2120" y="23"/>
                  </a:lnTo>
                  <a:lnTo>
                    <a:pt x="2213" y="45"/>
                  </a:lnTo>
                  <a:lnTo>
                    <a:pt x="2307" y="72"/>
                  </a:lnTo>
                  <a:lnTo>
                    <a:pt x="2402" y="106"/>
                  </a:lnTo>
                  <a:lnTo>
                    <a:pt x="2498" y="146"/>
                  </a:lnTo>
                  <a:lnTo>
                    <a:pt x="2594" y="195"/>
                  </a:lnTo>
                  <a:lnTo>
                    <a:pt x="2691" y="248"/>
                  </a:lnTo>
                  <a:lnTo>
                    <a:pt x="2790" y="309"/>
                  </a:lnTo>
                  <a:lnTo>
                    <a:pt x="2889" y="376"/>
                  </a:lnTo>
                  <a:lnTo>
                    <a:pt x="2988" y="450"/>
                  </a:lnTo>
                  <a:lnTo>
                    <a:pt x="3088" y="530"/>
                  </a:lnTo>
                  <a:lnTo>
                    <a:pt x="3095" y="538"/>
                  </a:lnTo>
                  <a:lnTo>
                    <a:pt x="3098" y="548"/>
                  </a:lnTo>
                  <a:lnTo>
                    <a:pt x="3097" y="558"/>
                  </a:lnTo>
                  <a:lnTo>
                    <a:pt x="3093" y="568"/>
                  </a:lnTo>
                  <a:lnTo>
                    <a:pt x="3086" y="575"/>
                  </a:lnTo>
                  <a:lnTo>
                    <a:pt x="3077" y="579"/>
                  </a:lnTo>
                  <a:lnTo>
                    <a:pt x="3067" y="579"/>
                  </a:lnTo>
                  <a:lnTo>
                    <a:pt x="3057" y="576"/>
                  </a:lnTo>
                  <a:lnTo>
                    <a:pt x="3054" y="574"/>
                  </a:lnTo>
                  <a:lnTo>
                    <a:pt x="3046" y="571"/>
                  </a:lnTo>
                  <a:lnTo>
                    <a:pt x="3034" y="565"/>
                  </a:lnTo>
                  <a:lnTo>
                    <a:pt x="3019" y="558"/>
                  </a:lnTo>
                  <a:lnTo>
                    <a:pt x="3001" y="549"/>
                  </a:lnTo>
                  <a:lnTo>
                    <a:pt x="2977" y="538"/>
                  </a:lnTo>
                  <a:lnTo>
                    <a:pt x="2952" y="526"/>
                  </a:lnTo>
                  <a:lnTo>
                    <a:pt x="2922" y="514"/>
                  </a:lnTo>
                  <a:lnTo>
                    <a:pt x="2890" y="501"/>
                  </a:lnTo>
                  <a:lnTo>
                    <a:pt x="2854" y="487"/>
                  </a:lnTo>
                  <a:lnTo>
                    <a:pt x="2816" y="473"/>
                  </a:lnTo>
                  <a:lnTo>
                    <a:pt x="2776" y="458"/>
                  </a:lnTo>
                  <a:lnTo>
                    <a:pt x="2687" y="429"/>
                  </a:lnTo>
                  <a:lnTo>
                    <a:pt x="2640" y="416"/>
                  </a:lnTo>
                  <a:lnTo>
                    <a:pt x="2590" y="401"/>
                  </a:lnTo>
                  <a:lnTo>
                    <a:pt x="2539" y="389"/>
                  </a:lnTo>
                  <a:lnTo>
                    <a:pt x="2487" y="377"/>
                  </a:lnTo>
                  <a:lnTo>
                    <a:pt x="2433" y="366"/>
                  </a:lnTo>
                  <a:lnTo>
                    <a:pt x="2377" y="357"/>
                  </a:lnTo>
                  <a:lnTo>
                    <a:pt x="2321" y="349"/>
                  </a:lnTo>
                  <a:lnTo>
                    <a:pt x="2264" y="343"/>
                  </a:lnTo>
                  <a:lnTo>
                    <a:pt x="2206" y="339"/>
                  </a:lnTo>
                  <a:lnTo>
                    <a:pt x="2147" y="337"/>
                  </a:lnTo>
                  <a:lnTo>
                    <a:pt x="2088" y="337"/>
                  </a:lnTo>
                  <a:lnTo>
                    <a:pt x="2029" y="340"/>
                  </a:lnTo>
                  <a:lnTo>
                    <a:pt x="1970" y="345"/>
                  </a:lnTo>
                  <a:lnTo>
                    <a:pt x="1911" y="353"/>
                  </a:lnTo>
                  <a:lnTo>
                    <a:pt x="1852" y="364"/>
                  </a:lnTo>
                  <a:lnTo>
                    <a:pt x="1794" y="378"/>
                  </a:lnTo>
                  <a:lnTo>
                    <a:pt x="1736" y="396"/>
                  </a:lnTo>
                  <a:lnTo>
                    <a:pt x="1679" y="418"/>
                  </a:lnTo>
                  <a:lnTo>
                    <a:pt x="1622" y="444"/>
                  </a:lnTo>
                  <a:lnTo>
                    <a:pt x="1567" y="473"/>
                  </a:lnTo>
                  <a:lnTo>
                    <a:pt x="1513" y="506"/>
                  </a:lnTo>
                  <a:lnTo>
                    <a:pt x="1461" y="545"/>
                  </a:lnTo>
                  <a:lnTo>
                    <a:pt x="1410" y="587"/>
                  </a:lnTo>
                  <a:lnTo>
                    <a:pt x="1361" y="634"/>
                  </a:lnTo>
                  <a:lnTo>
                    <a:pt x="1313" y="687"/>
                  </a:lnTo>
                  <a:lnTo>
                    <a:pt x="1269" y="744"/>
                  </a:lnTo>
                  <a:lnTo>
                    <a:pt x="1226" y="807"/>
                  </a:lnTo>
                  <a:lnTo>
                    <a:pt x="1825" y="807"/>
                  </a:lnTo>
                  <a:lnTo>
                    <a:pt x="1835" y="809"/>
                  </a:lnTo>
                  <a:lnTo>
                    <a:pt x="1844" y="814"/>
                  </a:lnTo>
                  <a:lnTo>
                    <a:pt x="1850" y="823"/>
                  </a:lnTo>
                  <a:lnTo>
                    <a:pt x="1852" y="833"/>
                  </a:lnTo>
                  <a:lnTo>
                    <a:pt x="1851" y="843"/>
                  </a:lnTo>
                  <a:lnTo>
                    <a:pt x="1846" y="852"/>
                  </a:lnTo>
                  <a:lnTo>
                    <a:pt x="974" y="1927"/>
                  </a:lnTo>
                  <a:lnTo>
                    <a:pt x="965" y="1934"/>
                  </a:lnTo>
                  <a:lnTo>
                    <a:pt x="954" y="1937"/>
                  </a:lnTo>
                  <a:lnTo>
                    <a:pt x="945" y="1936"/>
                  </a:lnTo>
                  <a:lnTo>
                    <a:pt x="938" y="1933"/>
                  </a:lnTo>
                  <a:lnTo>
                    <a:pt x="932" y="1928"/>
                  </a:lnTo>
                  <a:lnTo>
                    <a:pt x="7" y="853"/>
                  </a:lnTo>
                  <a:lnTo>
                    <a:pt x="2" y="844"/>
                  </a:lnTo>
                  <a:lnTo>
                    <a:pt x="0" y="835"/>
                  </a:lnTo>
                  <a:lnTo>
                    <a:pt x="2" y="823"/>
                  </a:lnTo>
                  <a:lnTo>
                    <a:pt x="8" y="815"/>
                  </a:lnTo>
                  <a:lnTo>
                    <a:pt x="17" y="809"/>
                  </a:lnTo>
                  <a:lnTo>
                    <a:pt x="27" y="807"/>
                  </a:lnTo>
                  <a:lnTo>
                    <a:pt x="647" y="807"/>
                  </a:lnTo>
                  <a:lnTo>
                    <a:pt x="662" y="780"/>
                  </a:lnTo>
                  <a:lnTo>
                    <a:pt x="680" y="751"/>
                  </a:lnTo>
                  <a:lnTo>
                    <a:pt x="702" y="718"/>
                  </a:lnTo>
                  <a:lnTo>
                    <a:pt x="726" y="683"/>
                  </a:lnTo>
                  <a:lnTo>
                    <a:pt x="753" y="644"/>
                  </a:lnTo>
                  <a:lnTo>
                    <a:pt x="784" y="604"/>
                  </a:lnTo>
                  <a:lnTo>
                    <a:pt x="817" y="562"/>
                  </a:lnTo>
                  <a:lnTo>
                    <a:pt x="853" y="518"/>
                  </a:lnTo>
                  <a:lnTo>
                    <a:pt x="892" y="475"/>
                  </a:lnTo>
                  <a:lnTo>
                    <a:pt x="935" y="430"/>
                  </a:lnTo>
                  <a:lnTo>
                    <a:pt x="979" y="385"/>
                  </a:lnTo>
                  <a:lnTo>
                    <a:pt x="1027" y="342"/>
                  </a:lnTo>
                  <a:lnTo>
                    <a:pt x="1078" y="299"/>
                  </a:lnTo>
                  <a:lnTo>
                    <a:pt x="1132" y="256"/>
                  </a:lnTo>
                  <a:lnTo>
                    <a:pt x="1189" y="217"/>
                  </a:lnTo>
                  <a:lnTo>
                    <a:pt x="1248" y="179"/>
                  </a:lnTo>
                  <a:lnTo>
                    <a:pt x="1311" y="143"/>
                  </a:lnTo>
                  <a:lnTo>
                    <a:pt x="1377" y="110"/>
                  </a:lnTo>
                  <a:lnTo>
                    <a:pt x="1445" y="81"/>
                  </a:lnTo>
                  <a:lnTo>
                    <a:pt x="1516" y="56"/>
                  </a:lnTo>
                  <a:lnTo>
                    <a:pt x="1590" y="34"/>
                  </a:lnTo>
                  <a:lnTo>
                    <a:pt x="1668" y="18"/>
                  </a:lnTo>
                  <a:lnTo>
                    <a:pt x="1756" y="6"/>
                  </a:lnTo>
                  <a:lnTo>
                    <a:pt x="1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31"/>
            <p:cNvSpPr>
              <a:spLocks/>
            </p:cNvSpPr>
            <p:nvPr/>
          </p:nvSpPr>
          <p:spPr bwMode="auto">
            <a:xfrm>
              <a:off x="4411663" y="3367088"/>
              <a:ext cx="350838" cy="219075"/>
            </a:xfrm>
            <a:custGeom>
              <a:avLst/>
              <a:gdLst/>
              <a:ahLst/>
              <a:cxnLst>
                <a:cxn ang="0">
                  <a:pos x="2152" y="1"/>
                </a:cxn>
                <a:cxn ang="0">
                  <a:pos x="2166" y="10"/>
                </a:cxn>
                <a:cxn ang="0">
                  <a:pos x="3096" y="1092"/>
                </a:cxn>
                <a:cxn ang="0">
                  <a:pos x="3097" y="1108"/>
                </a:cxn>
                <a:cxn ang="0">
                  <a:pos x="3089" y="1123"/>
                </a:cxn>
                <a:cxn ang="0">
                  <a:pos x="3069" y="1130"/>
                </a:cxn>
                <a:cxn ang="0">
                  <a:pos x="2436" y="1156"/>
                </a:cxn>
                <a:cxn ang="0">
                  <a:pos x="2396" y="1218"/>
                </a:cxn>
                <a:cxn ang="0">
                  <a:pos x="2345" y="1292"/>
                </a:cxn>
                <a:cxn ang="0">
                  <a:pos x="2281" y="1375"/>
                </a:cxn>
                <a:cxn ang="0">
                  <a:pos x="2206" y="1462"/>
                </a:cxn>
                <a:cxn ang="0">
                  <a:pos x="2119" y="1551"/>
                </a:cxn>
                <a:cxn ang="0">
                  <a:pos x="2020" y="1639"/>
                </a:cxn>
                <a:cxn ang="0">
                  <a:pos x="1909" y="1720"/>
                </a:cxn>
                <a:cxn ang="0">
                  <a:pos x="1787" y="1794"/>
                </a:cxn>
                <a:cxn ang="0">
                  <a:pos x="1653" y="1856"/>
                </a:cxn>
                <a:cxn ang="0">
                  <a:pos x="1508" y="1903"/>
                </a:cxn>
                <a:cxn ang="0">
                  <a:pos x="1342" y="1931"/>
                </a:cxn>
                <a:cxn ang="0">
                  <a:pos x="1161" y="1936"/>
                </a:cxn>
                <a:cxn ang="0">
                  <a:pos x="978" y="1914"/>
                </a:cxn>
                <a:cxn ang="0">
                  <a:pos x="791" y="1865"/>
                </a:cxn>
                <a:cxn ang="0">
                  <a:pos x="600" y="1790"/>
                </a:cxn>
                <a:cxn ang="0">
                  <a:pos x="406" y="1688"/>
                </a:cxn>
                <a:cxn ang="0">
                  <a:pos x="209" y="1560"/>
                </a:cxn>
                <a:cxn ang="0">
                  <a:pos x="10" y="1406"/>
                </a:cxn>
                <a:cxn ang="0">
                  <a:pos x="0" y="1389"/>
                </a:cxn>
                <a:cxn ang="0">
                  <a:pos x="5" y="1369"/>
                </a:cxn>
                <a:cxn ang="0">
                  <a:pos x="21" y="1358"/>
                </a:cxn>
                <a:cxn ang="0">
                  <a:pos x="41" y="1360"/>
                </a:cxn>
                <a:cxn ang="0">
                  <a:pos x="52" y="1365"/>
                </a:cxn>
                <a:cxn ang="0">
                  <a:pos x="78" y="1379"/>
                </a:cxn>
                <a:cxn ang="0">
                  <a:pos x="120" y="1399"/>
                </a:cxn>
                <a:cxn ang="0">
                  <a:pos x="176" y="1423"/>
                </a:cxn>
                <a:cxn ang="0">
                  <a:pos x="243" y="1450"/>
                </a:cxn>
                <a:cxn ang="0">
                  <a:pos x="322" y="1478"/>
                </a:cxn>
                <a:cxn ang="0">
                  <a:pos x="410" y="1508"/>
                </a:cxn>
                <a:cxn ang="0">
                  <a:pos x="507" y="1536"/>
                </a:cxn>
                <a:cxn ang="0">
                  <a:pos x="611" y="1560"/>
                </a:cxn>
                <a:cxn ang="0">
                  <a:pos x="720" y="1580"/>
                </a:cxn>
                <a:cxn ang="0">
                  <a:pos x="834" y="1594"/>
                </a:cxn>
                <a:cxn ang="0">
                  <a:pos x="950" y="1600"/>
                </a:cxn>
                <a:cxn ang="0">
                  <a:pos x="1068" y="1597"/>
                </a:cxn>
                <a:cxn ang="0">
                  <a:pos x="1187" y="1584"/>
                </a:cxn>
                <a:cxn ang="0">
                  <a:pos x="1304" y="1558"/>
                </a:cxn>
                <a:cxn ang="0">
                  <a:pos x="1419" y="1519"/>
                </a:cxn>
                <a:cxn ang="0">
                  <a:pos x="1531" y="1464"/>
                </a:cxn>
                <a:cxn ang="0">
                  <a:pos x="1637" y="1393"/>
                </a:cxn>
                <a:cxn ang="0">
                  <a:pos x="1737" y="1302"/>
                </a:cxn>
                <a:cxn ang="0">
                  <a:pos x="1829" y="1192"/>
                </a:cxn>
                <a:cxn ang="0">
                  <a:pos x="1273" y="1130"/>
                </a:cxn>
                <a:cxn ang="0">
                  <a:pos x="1254" y="1123"/>
                </a:cxn>
                <a:cxn ang="0">
                  <a:pos x="1246" y="1104"/>
                </a:cxn>
                <a:cxn ang="0">
                  <a:pos x="1252" y="1085"/>
                </a:cxn>
                <a:cxn ang="0">
                  <a:pos x="2129" y="5"/>
                </a:cxn>
                <a:cxn ang="0">
                  <a:pos x="2144" y="0"/>
                </a:cxn>
              </a:cxnLst>
              <a:rect l="0" t="0" r="r" b="b"/>
              <a:pathLst>
                <a:path w="3098" h="1937">
                  <a:moveTo>
                    <a:pt x="2144" y="0"/>
                  </a:moveTo>
                  <a:lnTo>
                    <a:pt x="2152" y="1"/>
                  </a:lnTo>
                  <a:lnTo>
                    <a:pt x="2160" y="5"/>
                  </a:lnTo>
                  <a:lnTo>
                    <a:pt x="2166" y="10"/>
                  </a:lnTo>
                  <a:lnTo>
                    <a:pt x="3091" y="1084"/>
                  </a:lnTo>
                  <a:lnTo>
                    <a:pt x="3096" y="1092"/>
                  </a:lnTo>
                  <a:lnTo>
                    <a:pt x="3098" y="1102"/>
                  </a:lnTo>
                  <a:lnTo>
                    <a:pt x="3097" y="1108"/>
                  </a:lnTo>
                  <a:lnTo>
                    <a:pt x="3096" y="1113"/>
                  </a:lnTo>
                  <a:lnTo>
                    <a:pt x="3089" y="1123"/>
                  </a:lnTo>
                  <a:lnTo>
                    <a:pt x="3081" y="1128"/>
                  </a:lnTo>
                  <a:lnTo>
                    <a:pt x="3069" y="1130"/>
                  </a:lnTo>
                  <a:lnTo>
                    <a:pt x="2451" y="1130"/>
                  </a:lnTo>
                  <a:lnTo>
                    <a:pt x="2436" y="1156"/>
                  </a:lnTo>
                  <a:lnTo>
                    <a:pt x="2418" y="1185"/>
                  </a:lnTo>
                  <a:lnTo>
                    <a:pt x="2396" y="1218"/>
                  </a:lnTo>
                  <a:lnTo>
                    <a:pt x="2372" y="1254"/>
                  </a:lnTo>
                  <a:lnTo>
                    <a:pt x="2345" y="1292"/>
                  </a:lnTo>
                  <a:lnTo>
                    <a:pt x="2314" y="1332"/>
                  </a:lnTo>
                  <a:lnTo>
                    <a:pt x="2281" y="1375"/>
                  </a:lnTo>
                  <a:lnTo>
                    <a:pt x="2245" y="1418"/>
                  </a:lnTo>
                  <a:lnTo>
                    <a:pt x="2206" y="1462"/>
                  </a:lnTo>
                  <a:lnTo>
                    <a:pt x="2163" y="1507"/>
                  </a:lnTo>
                  <a:lnTo>
                    <a:pt x="2119" y="1551"/>
                  </a:lnTo>
                  <a:lnTo>
                    <a:pt x="2071" y="1595"/>
                  </a:lnTo>
                  <a:lnTo>
                    <a:pt x="2020" y="1639"/>
                  </a:lnTo>
                  <a:lnTo>
                    <a:pt x="1966" y="1680"/>
                  </a:lnTo>
                  <a:lnTo>
                    <a:pt x="1909" y="1720"/>
                  </a:lnTo>
                  <a:lnTo>
                    <a:pt x="1850" y="1759"/>
                  </a:lnTo>
                  <a:lnTo>
                    <a:pt x="1787" y="1794"/>
                  </a:lnTo>
                  <a:lnTo>
                    <a:pt x="1721" y="1827"/>
                  </a:lnTo>
                  <a:lnTo>
                    <a:pt x="1653" y="1856"/>
                  </a:lnTo>
                  <a:lnTo>
                    <a:pt x="1582" y="1882"/>
                  </a:lnTo>
                  <a:lnTo>
                    <a:pt x="1508" y="1903"/>
                  </a:lnTo>
                  <a:lnTo>
                    <a:pt x="1430" y="1919"/>
                  </a:lnTo>
                  <a:lnTo>
                    <a:pt x="1342" y="1931"/>
                  </a:lnTo>
                  <a:lnTo>
                    <a:pt x="1252" y="1937"/>
                  </a:lnTo>
                  <a:lnTo>
                    <a:pt x="1161" y="1936"/>
                  </a:lnTo>
                  <a:lnTo>
                    <a:pt x="1071" y="1928"/>
                  </a:lnTo>
                  <a:lnTo>
                    <a:pt x="978" y="1914"/>
                  </a:lnTo>
                  <a:lnTo>
                    <a:pt x="884" y="1893"/>
                  </a:lnTo>
                  <a:lnTo>
                    <a:pt x="791" y="1865"/>
                  </a:lnTo>
                  <a:lnTo>
                    <a:pt x="696" y="1831"/>
                  </a:lnTo>
                  <a:lnTo>
                    <a:pt x="600" y="1790"/>
                  </a:lnTo>
                  <a:lnTo>
                    <a:pt x="504" y="1742"/>
                  </a:lnTo>
                  <a:lnTo>
                    <a:pt x="406" y="1688"/>
                  </a:lnTo>
                  <a:lnTo>
                    <a:pt x="308" y="1628"/>
                  </a:lnTo>
                  <a:lnTo>
                    <a:pt x="209" y="1560"/>
                  </a:lnTo>
                  <a:lnTo>
                    <a:pt x="110" y="1486"/>
                  </a:lnTo>
                  <a:lnTo>
                    <a:pt x="10" y="1406"/>
                  </a:lnTo>
                  <a:lnTo>
                    <a:pt x="3" y="1398"/>
                  </a:lnTo>
                  <a:lnTo>
                    <a:pt x="0" y="1389"/>
                  </a:lnTo>
                  <a:lnTo>
                    <a:pt x="1" y="1379"/>
                  </a:lnTo>
                  <a:lnTo>
                    <a:pt x="5" y="1369"/>
                  </a:lnTo>
                  <a:lnTo>
                    <a:pt x="12" y="1362"/>
                  </a:lnTo>
                  <a:lnTo>
                    <a:pt x="21" y="1358"/>
                  </a:lnTo>
                  <a:lnTo>
                    <a:pt x="31" y="1357"/>
                  </a:lnTo>
                  <a:lnTo>
                    <a:pt x="41" y="1360"/>
                  </a:lnTo>
                  <a:lnTo>
                    <a:pt x="44" y="1362"/>
                  </a:lnTo>
                  <a:lnTo>
                    <a:pt x="52" y="1365"/>
                  </a:lnTo>
                  <a:lnTo>
                    <a:pt x="63" y="1372"/>
                  </a:lnTo>
                  <a:lnTo>
                    <a:pt x="78" y="1379"/>
                  </a:lnTo>
                  <a:lnTo>
                    <a:pt x="97" y="1388"/>
                  </a:lnTo>
                  <a:lnTo>
                    <a:pt x="120" y="1399"/>
                  </a:lnTo>
                  <a:lnTo>
                    <a:pt x="146" y="1410"/>
                  </a:lnTo>
                  <a:lnTo>
                    <a:pt x="176" y="1423"/>
                  </a:lnTo>
                  <a:lnTo>
                    <a:pt x="208" y="1436"/>
                  </a:lnTo>
                  <a:lnTo>
                    <a:pt x="243" y="1450"/>
                  </a:lnTo>
                  <a:lnTo>
                    <a:pt x="282" y="1464"/>
                  </a:lnTo>
                  <a:lnTo>
                    <a:pt x="322" y="1478"/>
                  </a:lnTo>
                  <a:lnTo>
                    <a:pt x="365" y="1493"/>
                  </a:lnTo>
                  <a:lnTo>
                    <a:pt x="410" y="1508"/>
                  </a:lnTo>
                  <a:lnTo>
                    <a:pt x="458" y="1522"/>
                  </a:lnTo>
                  <a:lnTo>
                    <a:pt x="507" y="1536"/>
                  </a:lnTo>
                  <a:lnTo>
                    <a:pt x="558" y="1548"/>
                  </a:lnTo>
                  <a:lnTo>
                    <a:pt x="611" y="1560"/>
                  </a:lnTo>
                  <a:lnTo>
                    <a:pt x="665" y="1571"/>
                  </a:lnTo>
                  <a:lnTo>
                    <a:pt x="720" y="1580"/>
                  </a:lnTo>
                  <a:lnTo>
                    <a:pt x="777" y="1588"/>
                  </a:lnTo>
                  <a:lnTo>
                    <a:pt x="834" y="1594"/>
                  </a:lnTo>
                  <a:lnTo>
                    <a:pt x="892" y="1598"/>
                  </a:lnTo>
                  <a:lnTo>
                    <a:pt x="950" y="1600"/>
                  </a:lnTo>
                  <a:lnTo>
                    <a:pt x="1009" y="1600"/>
                  </a:lnTo>
                  <a:lnTo>
                    <a:pt x="1068" y="1597"/>
                  </a:lnTo>
                  <a:lnTo>
                    <a:pt x="1128" y="1592"/>
                  </a:lnTo>
                  <a:lnTo>
                    <a:pt x="1187" y="1584"/>
                  </a:lnTo>
                  <a:lnTo>
                    <a:pt x="1246" y="1573"/>
                  </a:lnTo>
                  <a:lnTo>
                    <a:pt x="1304" y="1558"/>
                  </a:lnTo>
                  <a:lnTo>
                    <a:pt x="1362" y="1540"/>
                  </a:lnTo>
                  <a:lnTo>
                    <a:pt x="1419" y="1519"/>
                  </a:lnTo>
                  <a:lnTo>
                    <a:pt x="1475" y="1493"/>
                  </a:lnTo>
                  <a:lnTo>
                    <a:pt x="1531" y="1464"/>
                  </a:lnTo>
                  <a:lnTo>
                    <a:pt x="1585" y="1430"/>
                  </a:lnTo>
                  <a:lnTo>
                    <a:pt x="1637" y="1393"/>
                  </a:lnTo>
                  <a:lnTo>
                    <a:pt x="1688" y="1349"/>
                  </a:lnTo>
                  <a:lnTo>
                    <a:pt x="1737" y="1302"/>
                  </a:lnTo>
                  <a:lnTo>
                    <a:pt x="1785" y="1250"/>
                  </a:lnTo>
                  <a:lnTo>
                    <a:pt x="1829" y="1192"/>
                  </a:lnTo>
                  <a:lnTo>
                    <a:pt x="1872" y="1130"/>
                  </a:lnTo>
                  <a:lnTo>
                    <a:pt x="1273" y="1130"/>
                  </a:lnTo>
                  <a:lnTo>
                    <a:pt x="1263" y="1128"/>
                  </a:lnTo>
                  <a:lnTo>
                    <a:pt x="1254" y="1123"/>
                  </a:lnTo>
                  <a:lnTo>
                    <a:pt x="1248" y="1114"/>
                  </a:lnTo>
                  <a:lnTo>
                    <a:pt x="1246" y="1104"/>
                  </a:lnTo>
                  <a:lnTo>
                    <a:pt x="1247" y="1094"/>
                  </a:lnTo>
                  <a:lnTo>
                    <a:pt x="1252" y="1085"/>
                  </a:lnTo>
                  <a:lnTo>
                    <a:pt x="2123" y="11"/>
                  </a:lnTo>
                  <a:lnTo>
                    <a:pt x="2129" y="5"/>
                  </a:lnTo>
                  <a:lnTo>
                    <a:pt x="2136" y="1"/>
                  </a:lnTo>
                  <a:lnTo>
                    <a:pt x="2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5"/>
          <p:cNvSpPr>
            <a:spLocks noGrp="1"/>
          </p:cNvSpPr>
          <p:nvPr>
            <p:ph idx="1"/>
          </p:nvPr>
        </p:nvSpPr>
        <p:spPr>
          <a:xfrm>
            <a:off x="676275" y="1447800"/>
            <a:ext cx="7781925" cy="609600"/>
          </a:xfrm>
        </p:spPr>
        <p:txBody>
          <a:bodyPr/>
          <a:lstStyle/>
          <a:p>
            <a:pPr eaLnBrk="1" hangingPunct="1">
              <a:buNone/>
            </a:pPr>
            <a:r>
              <a:rPr lang="en-US" sz="2400" dirty="0" smtClean="0">
                <a:latin typeface="Arial" charset="0"/>
                <a:cs typeface="Arial" charset="0"/>
              </a:rPr>
              <a:t>Investments then investors</a:t>
            </a:r>
          </a:p>
        </p:txBody>
      </p:sp>
      <p:pic>
        <p:nvPicPr>
          <p:cNvPr id="8" name="Picture 7" descr="couple.jpg"/>
          <p:cNvPicPr>
            <a:picLocks noChangeAspect="1"/>
          </p:cNvPicPr>
          <p:nvPr/>
        </p:nvPicPr>
        <p:blipFill>
          <a:blip r:embed="rId3" cstate="print"/>
          <a:stretch>
            <a:fillRect/>
          </a:stretch>
        </p:blipFill>
        <p:spPr>
          <a:xfrm>
            <a:off x="5537952" y="1752600"/>
            <a:ext cx="1745038" cy="1745038"/>
          </a:xfrm>
          <a:prstGeom prst="rect">
            <a:avLst/>
          </a:prstGeom>
        </p:spPr>
      </p:pic>
      <p:pic>
        <p:nvPicPr>
          <p:cNvPr id="9" name="Picture 8" descr="graphs 134550607.jpg"/>
          <p:cNvPicPr>
            <a:picLocks noChangeAspect="1"/>
          </p:cNvPicPr>
          <p:nvPr/>
        </p:nvPicPr>
        <p:blipFill>
          <a:blip r:embed="rId4" cstate="print"/>
          <a:stretch>
            <a:fillRect/>
          </a:stretch>
        </p:blipFill>
        <p:spPr>
          <a:xfrm>
            <a:off x="1371600" y="1868936"/>
            <a:ext cx="2384886" cy="1788664"/>
          </a:xfrm>
          <a:prstGeom prst="rect">
            <a:avLst/>
          </a:prstGeom>
        </p:spPr>
      </p:pic>
      <p:sp>
        <p:nvSpPr>
          <p:cNvPr id="14" name="Title 9"/>
          <p:cNvSpPr txBox="1">
            <a:spLocks/>
          </p:cNvSpPr>
          <p:nvPr/>
        </p:nvSpPr>
        <p:spPr bwMode="auto">
          <a:xfrm>
            <a:off x="1295400" y="0"/>
            <a:ext cx="533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uLnTx/>
                <a:uFillTx/>
                <a:latin typeface="Arial" charset="0"/>
                <a:ea typeface="+mj-ea"/>
                <a:cs typeface="Arial" charset="0"/>
              </a:rPr>
              <a:t>Different Planning Process</a:t>
            </a:r>
          </a:p>
        </p:txBody>
      </p:sp>
      <p:sp>
        <p:nvSpPr>
          <p:cNvPr id="16" name="Content Placeholder 5"/>
          <p:cNvSpPr txBox="1">
            <a:spLocks/>
          </p:cNvSpPr>
          <p:nvPr/>
        </p:nvSpPr>
        <p:spPr bwMode="auto">
          <a:xfrm>
            <a:off x="676275" y="3925911"/>
            <a:ext cx="7781925"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292929"/>
                </a:solidFill>
                <a:effectLst/>
                <a:uLnTx/>
                <a:uFillTx/>
                <a:latin typeface="Arial" charset="0"/>
                <a:ea typeface="+mn-ea"/>
                <a:cs typeface="Arial" charset="0"/>
              </a:rPr>
              <a:t>Investor then investments</a:t>
            </a:r>
          </a:p>
        </p:txBody>
      </p:sp>
      <p:pic>
        <p:nvPicPr>
          <p:cNvPr id="17" name="Picture 16" descr="couple.jpg"/>
          <p:cNvPicPr>
            <a:picLocks noChangeAspect="1"/>
          </p:cNvPicPr>
          <p:nvPr/>
        </p:nvPicPr>
        <p:blipFill>
          <a:blip r:embed="rId3" cstate="print"/>
          <a:stretch>
            <a:fillRect/>
          </a:stretch>
        </p:blipFill>
        <p:spPr>
          <a:xfrm>
            <a:off x="1752600" y="4306911"/>
            <a:ext cx="1745038" cy="1745038"/>
          </a:xfrm>
          <a:prstGeom prst="rect">
            <a:avLst/>
          </a:prstGeom>
        </p:spPr>
      </p:pic>
      <p:pic>
        <p:nvPicPr>
          <p:cNvPr id="18" name="Picture 17" descr="graphs 134550607.jpg"/>
          <p:cNvPicPr>
            <a:picLocks noChangeAspect="1"/>
          </p:cNvPicPr>
          <p:nvPr/>
        </p:nvPicPr>
        <p:blipFill>
          <a:blip r:embed="rId4" cstate="print"/>
          <a:stretch>
            <a:fillRect/>
          </a:stretch>
        </p:blipFill>
        <p:spPr>
          <a:xfrm>
            <a:off x="5334000" y="4423247"/>
            <a:ext cx="2384886" cy="1788664"/>
          </a:xfrm>
          <a:prstGeom prst="rect">
            <a:avLst/>
          </a:prstGeom>
        </p:spPr>
      </p:pic>
      <p:sp>
        <p:nvSpPr>
          <p:cNvPr id="22" name="Right Arrow 21"/>
          <p:cNvSpPr/>
          <p:nvPr/>
        </p:nvSpPr>
        <p:spPr>
          <a:xfrm>
            <a:off x="4038600" y="2514600"/>
            <a:ext cx="1066800" cy="528415"/>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4038600" y="5145111"/>
            <a:ext cx="1066800" cy="528415"/>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381000" y="292102"/>
            <a:ext cx="762000" cy="622298"/>
            <a:chOff x="4381500" y="3275013"/>
            <a:chExt cx="381001" cy="311150"/>
          </a:xfrm>
          <a:solidFill>
            <a:srgbClr val="DEA900"/>
          </a:solidFill>
        </p:grpSpPr>
        <p:sp>
          <p:nvSpPr>
            <p:cNvPr id="13" name="Freeform 30"/>
            <p:cNvSpPr>
              <a:spLocks/>
            </p:cNvSpPr>
            <p:nvPr/>
          </p:nvSpPr>
          <p:spPr bwMode="auto">
            <a:xfrm>
              <a:off x="4381500" y="3275013"/>
              <a:ext cx="350838" cy="219075"/>
            </a:xfrm>
            <a:custGeom>
              <a:avLst/>
              <a:gdLst/>
              <a:ahLst/>
              <a:cxnLst>
                <a:cxn ang="0">
                  <a:pos x="1937" y="1"/>
                </a:cxn>
                <a:cxn ang="0">
                  <a:pos x="2120" y="23"/>
                </a:cxn>
                <a:cxn ang="0">
                  <a:pos x="2307" y="72"/>
                </a:cxn>
                <a:cxn ang="0">
                  <a:pos x="2498" y="146"/>
                </a:cxn>
                <a:cxn ang="0">
                  <a:pos x="2691" y="248"/>
                </a:cxn>
                <a:cxn ang="0">
                  <a:pos x="2889" y="376"/>
                </a:cxn>
                <a:cxn ang="0">
                  <a:pos x="3088" y="530"/>
                </a:cxn>
                <a:cxn ang="0">
                  <a:pos x="3098" y="548"/>
                </a:cxn>
                <a:cxn ang="0">
                  <a:pos x="3093" y="568"/>
                </a:cxn>
                <a:cxn ang="0">
                  <a:pos x="3077" y="579"/>
                </a:cxn>
                <a:cxn ang="0">
                  <a:pos x="3057" y="576"/>
                </a:cxn>
                <a:cxn ang="0">
                  <a:pos x="3046" y="571"/>
                </a:cxn>
                <a:cxn ang="0">
                  <a:pos x="3019" y="558"/>
                </a:cxn>
                <a:cxn ang="0">
                  <a:pos x="2977" y="538"/>
                </a:cxn>
                <a:cxn ang="0">
                  <a:pos x="2922" y="514"/>
                </a:cxn>
                <a:cxn ang="0">
                  <a:pos x="2854" y="487"/>
                </a:cxn>
                <a:cxn ang="0">
                  <a:pos x="2776" y="458"/>
                </a:cxn>
                <a:cxn ang="0">
                  <a:pos x="2640" y="416"/>
                </a:cxn>
                <a:cxn ang="0">
                  <a:pos x="2539" y="389"/>
                </a:cxn>
                <a:cxn ang="0">
                  <a:pos x="2433" y="366"/>
                </a:cxn>
                <a:cxn ang="0">
                  <a:pos x="2321" y="349"/>
                </a:cxn>
                <a:cxn ang="0">
                  <a:pos x="2206" y="339"/>
                </a:cxn>
                <a:cxn ang="0">
                  <a:pos x="2088" y="337"/>
                </a:cxn>
                <a:cxn ang="0">
                  <a:pos x="1970" y="345"/>
                </a:cxn>
                <a:cxn ang="0">
                  <a:pos x="1852" y="364"/>
                </a:cxn>
                <a:cxn ang="0">
                  <a:pos x="1736" y="396"/>
                </a:cxn>
                <a:cxn ang="0">
                  <a:pos x="1622" y="444"/>
                </a:cxn>
                <a:cxn ang="0">
                  <a:pos x="1513" y="506"/>
                </a:cxn>
                <a:cxn ang="0">
                  <a:pos x="1410" y="587"/>
                </a:cxn>
                <a:cxn ang="0">
                  <a:pos x="1313" y="687"/>
                </a:cxn>
                <a:cxn ang="0">
                  <a:pos x="1226" y="807"/>
                </a:cxn>
                <a:cxn ang="0">
                  <a:pos x="1835" y="809"/>
                </a:cxn>
                <a:cxn ang="0">
                  <a:pos x="1850" y="823"/>
                </a:cxn>
                <a:cxn ang="0">
                  <a:pos x="1851" y="843"/>
                </a:cxn>
                <a:cxn ang="0">
                  <a:pos x="974" y="1927"/>
                </a:cxn>
                <a:cxn ang="0">
                  <a:pos x="954" y="1937"/>
                </a:cxn>
                <a:cxn ang="0">
                  <a:pos x="938" y="1933"/>
                </a:cxn>
                <a:cxn ang="0">
                  <a:pos x="7" y="853"/>
                </a:cxn>
                <a:cxn ang="0">
                  <a:pos x="0" y="835"/>
                </a:cxn>
                <a:cxn ang="0">
                  <a:pos x="8" y="815"/>
                </a:cxn>
                <a:cxn ang="0">
                  <a:pos x="27" y="807"/>
                </a:cxn>
                <a:cxn ang="0">
                  <a:pos x="662" y="780"/>
                </a:cxn>
                <a:cxn ang="0">
                  <a:pos x="702" y="718"/>
                </a:cxn>
                <a:cxn ang="0">
                  <a:pos x="753" y="644"/>
                </a:cxn>
                <a:cxn ang="0">
                  <a:pos x="817" y="562"/>
                </a:cxn>
                <a:cxn ang="0">
                  <a:pos x="892" y="475"/>
                </a:cxn>
                <a:cxn ang="0">
                  <a:pos x="979" y="385"/>
                </a:cxn>
                <a:cxn ang="0">
                  <a:pos x="1078" y="299"/>
                </a:cxn>
                <a:cxn ang="0">
                  <a:pos x="1189" y="217"/>
                </a:cxn>
                <a:cxn ang="0">
                  <a:pos x="1311" y="143"/>
                </a:cxn>
                <a:cxn ang="0">
                  <a:pos x="1445" y="81"/>
                </a:cxn>
                <a:cxn ang="0">
                  <a:pos x="1590" y="34"/>
                </a:cxn>
                <a:cxn ang="0">
                  <a:pos x="1756" y="6"/>
                </a:cxn>
              </a:cxnLst>
              <a:rect l="0" t="0" r="r" b="b"/>
              <a:pathLst>
                <a:path w="3098" h="1937">
                  <a:moveTo>
                    <a:pt x="1846" y="0"/>
                  </a:moveTo>
                  <a:lnTo>
                    <a:pt x="1937" y="1"/>
                  </a:lnTo>
                  <a:lnTo>
                    <a:pt x="2027" y="9"/>
                  </a:lnTo>
                  <a:lnTo>
                    <a:pt x="2120" y="23"/>
                  </a:lnTo>
                  <a:lnTo>
                    <a:pt x="2213" y="45"/>
                  </a:lnTo>
                  <a:lnTo>
                    <a:pt x="2307" y="72"/>
                  </a:lnTo>
                  <a:lnTo>
                    <a:pt x="2402" y="106"/>
                  </a:lnTo>
                  <a:lnTo>
                    <a:pt x="2498" y="146"/>
                  </a:lnTo>
                  <a:lnTo>
                    <a:pt x="2594" y="195"/>
                  </a:lnTo>
                  <a:lnTo>
                    <a:pt x="2691" y="248"/>
                  </a:lnTo>
                  <a:lnTo>
                    <a:pt x="2790" y="309"/>
                  </a:lnTo>
                  <a:lnTo>
                    <a:pt x="2889" y="376"/>
                  </a:lnTo>
                  <a:lnTo>
                    <a:pt x="2988" y="450"/>
                  </a:lnTo>
                  <a:lnTo>
                    <a:pt x="3088" y="530"/>
                  </a:lnTo>
                  <a:lnTo>
                    <a:pt x="3095" y="538"/>
                  </a:lnTo>
                  <a:lnTo>
                    <a:pt x="3098" y="548"/>
                  </a:lnTo>
                  <a:lnTo>
                    <a:pt x="3097" y="558"/>
                  </a:lnTo>
                  <a:lnTo>
                    <a:pt x="3093" y="568"/>
                  </a:lnTo>
                  <a:lnTo>
                    <a:pt x="3086" y="575"/>
                  </a:lnTo>
                  <a:lnTo>
                    <a:pt x="3077" y="579"/>
                  </a:lnTo>
                  <a:lnTo>
                    <a:pt x="3067" y="579"/>
                  </a:lnTo>
                  <a:lnTo>
                    <a:pt x="3057" y="576"/>
                  </a:lnTo>
                  <a:lnTo>
                    <a:pt x="3054" y="574"/>
                  </a:lnTo>
                  <a:lnTo>
                    <a:pt x="3046" y="571"/>
                  </a:lnTo>
                  <a:lnTo>
                    <a:pt x="3034" y="565"/>
                  </a:lnTo>
                  <a:lnTo>
                    <a:pt x="3019" y="558"/>
                  </a:lnTo>
                  <a:lnTo>
                    <a:pt x="3001" y="549"/>
                  </a:lnTo>
                  <a:lnTo>
                    <a:pt x="2977" y="538"/>
                  </a:lnTo>
                  <a:lnTo>
                    <a:pt x="2952" y="526"/>
                  </a:lnTo>
                  <a:lnTo>
                    <a:pt x="2922" y="514"/>
                  </a:lnTo>
                  <a:lnTo>
                    <a:pt x="2890" y="501"/>
                  </a:lnTo>
                  <a:lnTo>
                    <a:pt x="2854" y="487"/>
                  </a:lnTo>
                  <a:lnTo>
                    <a:pt x="2816" y="473"/>
                  </a:lnTo>
                  <a:lnTo>
                    <a:pt x="2776" y="458"/>
                  </a:lnTo>
                  <a:lnTo>
                    <a:pt x="2687" y="429"/>
                  </a:lnTo>
                  <a:lnTo>
                    <a:pt x="2640" y="416"/>
                  </a:lnTo>
                  <a:lnTo>
                    <a:pt x="2590" y="401"/>
                  </a:lnTo>
                  <a:lnTo>
                    <a:pt x="2539" y="389"/>
                  </a:lnTo>
                  <a:lnTo>
                    <a:pt x="2487" y="377"/>
                  </a:lnTo>
                  <a:lnTo>
                    <a:pt x="2433" y="366"/>
                  </a:lnTo>
                  <a:lnTo>
                    <a:pt x="2377" y="357"/>
                  </a:lnTo>
                  <a:lnTo>
                    <a:pt x="2321" y="349"/>
                  </a:lnTo>
                  <a:lnTo>
                    <a:pt x="2264" y="343"/>
                  </a:lnTo>
                  <a:lnTo>
                    <a:pt x="2206" y="339"/>
                  </a:lnTo>
                  <a:lnTo>
                    <a:pt x="2147" y="337"/>
                  </a:lnTo>
                  <a:lnTo>
                    <a:pt x="2088" y="337"/>
                  </a:lnTo>
                  <a:lnTo>
                    <a:pt x="2029" y="340"/>
                  </a:lnTo>
                  <a:lnTo>
                    <a:pt x="1970" y="345"/>
                  </a:lnTo>
                  <a:lnTo>
                    <a:pt x="1911" y="353"/>
                  </a:lnTo>
                  <a:lnTo>
                    <a:pt x="1852" y="364"/>
                  </a:lnTo>
                  <a:lnTo>
                    <a:pt x="1794" y="378"/>
                  </a:lnTo>
                  <a:lnTo>
                    <a:pt x="1736" y="396"/>
                  </a:lnTo>
                  <a:lnTo>
                    <a:pt x="1679" y="418"/>
                  </a:lnTo>
                  <a:lnTo>
                    <a:pt x="1622" y="444"/>
                  </a:lnTo>
                  <a:lnTo>
                    <a:pt x="1567" y="473"/>
                  </a:lnTo>
                  <a:lnTo>
                    <a:pt x="1513" y="506"/>
                  </a:lnTo>
                  <a:lnTo>
                    <a:pt x="1461" y="545"/>
                  </a:lnTo>
                  <a:lnTo>
                    <a:pt x="1410" y="587"/>
                  </a:lnTo>
                  <a:lnTo>
                    <a:pt x="1361" y="634"/>
                  </a:lnTo>
                  <a:lnTo>
                    <a:pt x="1313" y="687"/>
                  </a:lnTo>
                  <a:lnTo>
                    <a:pt x="1269" y="744"/>
                  </a:lnTo>
                  <a:lnTo>
                    <a:pt x="1226" y="807"/>
                  </a:lnTo>
                  <a:lnTo>
                    <a:pt x="1825" y="807"/>
                  </a:lnTo>
                  <a:lnTo>
                    <a:pt x="1835" y="809"/>
                  </a:lnTo>
                  <a:lnTo>
                    <a:pt x="1844" y="814"/>
                  </a:lnTo>
                  <a:lnTo>
                    <a:pt x="1850" y="823"/>
                  </a:lnTo>
                  <a:lnTo>
                    <a:pt x="1852" y="833"/>
                  </a:lnTo>
                  <a:lnTo>
                    <a:pt x="1851" y="843"/>
                  </a:lnTo>
                  <a:lnTo>
                    <a:pt x="1846" y="852"/>
                  </a:lnTo>
                  <a:lnTo>
                    <a:pt x="974" y="1927"/>
                  </a:lnTo>
                  <a:lnTo>
                    <a:pt x="965" y="1934"/>
                  </a:lnTo>
                  <a:lnTo>
                    <a:pt x="954" y="1937"/>
                  </a:lnTo>
                  <a:lnTo>
                    <a:pt x="945" y="1936"/>
                  </a:lnTo>
                  <a:lnTo>
                    <a:pt x="938" y="1933"/>
                  </a:lnTo>
                  <a:lnTo>
                    <a:pt x="932" y="1928"/>
                  </a:lnTo>
                  <a:lnTo>
                    <a:pt x="7" y="853"/>
                  </a:lnTo>
                  <a:lnTo>
                    <a:pt x="2" y="844"/>
                  </a:lnTo>
                  <a:lnTo>
                    <a:pt x="0" y="835"/>
                  </a:lnTo>
                  <a:lnTo>
                    <a:pt x="2" y="823"/>
                  </a:lnTo>
                  <a:lnTo>
                    <a:pt x="8" y="815"/>
                  </a:lnTo>
                  <a:lnTo>
                    <a:pt x="17" y="809"/>
                  </a:lnTo>
                  <a:lnTo>
                    <a:pt x="27" y="807"/>
                  </a:lnTo>
                  <a:lnTo>
                    <a:pt x="647" y="807"/>
                  </a:lnTo>
                  <a:lnTo>
                    <a:pt x="662" y="780"/>
                  </a:lnTo>
                  <a:lnTo>
                    <a:pt x="680" y="751"/>
                  </a:lnTo>
                  <a:lnTo>
                    <a:pt x="702" y="718"/>
                  </a:lnTo>
                  <a:lnTo>
                    <a:pt x="726" y="683"/>
                  </a:lnTo>
                  <a:lnTo>
                    <a:pt x="753" y="644"/>
                  </a:lnTo>
                  <a:lnTo>
                    <a:pt x="784" y="604"/>
                  </a:lnTo>
                  <a:lnTo>
                    <a:pt x="817" y="562"/>
                  </a:lnTo>
                  <a:lnTo>
                    <a:pt x="853" y="518"/>
                  </a:lnTo>
                  <a:lnTo>
                    <a:pt x="892" y="475"/>
                  </a:lnTo>
                  <a:lnTo>
                    <a:pt x="935" y="430"/>
                  </a:lnTo>
                  <a:lnTo>
                    <a:pt x="979" y="385"/>
                  </a:lnTo>
                  <a:lnTo>
                    <a:pt x="1027" y="342"/>
                  </a:lnTo>
                  <a:lnTo>
                    <a:pt x="1078" y="299"/>
                  </a:lnTo>
                  <a:lnTo>
                    <a:pt x="1132" y="256"/>
                  </a:lnTo>
                  <a:lnTo>
                    <a:pt x="1189" y="217"/>
                  </a:lnTo>
                  <a:lnTo>
                    <a:pt x="1248" y="179"/>
                  </a:lnTo>
                  <a:lnTo>
                    <a:pt x="1311" y="143"/>
                  </a:lnTo>
                  <a:lnTo>
                    <a:pt x="1377" y="110"/>
                  </a:lnTo>
                  <a:lnTo>
                    <a:pt x="1445" y="81"/>
                  </a:lnTo>
                  <a:lnTo>
                    <a:pt x="1516" y="56"/>
                  </a:lnTo>
                  <a:lnTo>
                    <a:pt x="1590" y="34"/>
                  </a:lnTo>
                  <a:lnTo>
                    <a:pt x="1668" y="18"/>
                  </a:lnTo>
                  <a:lnTo>
                    <a:pt x="1756" y="6"/>
                  </a:lnTo>
                  <a:lnTo>
                    <a:pt x="1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31"/>
            <p:cNvSpPr>
              <a:spLocks/>
            </p:cNvSpPr>
            <p:nvPr/>
          </p:nvSpPr>
          <p:spPr bwMode="auto">
            <a:xfrm>
              <a:off x="4411663" y="3367088"/>
              <a:ext cx="350838" cy="219075"/>
            </a:xfrm>
            <a:custGeom>
              <a:avLst/>
              <a:gdLst/>
              <a:ahLst/>
              <a:cxnLst>
                <a:cxn ang="0">
                  <a:pos x="2152" y="1"/>
                </a:cxn>
                <a:cxn ang="0">
                  <a:pos x="2166" y="10"/>
                </a:cxn>
                <a:cxn ang="0">
                  <a:pos x="3096" y="1092"/>
                </a:cxn>
                <a:cxn ang="0">
                  <a:pos x="3097" y="1108"/>
                </a:cxn>
                <a:cxn ang="0">
                  <a:pos x="3089" y="1123"/>
                </a:cxn>
                <a:cxn ang="0">
                  <a:pos x="3069" y="1130"/>
                </a:cxn>
                <a:cxn ang="0">
                  <a:pos x="2436" y="1156"/>
                </a:cxn>
                <a:cxn ang="0">
                  <a:pos x="2396" y="1218"/>
                </a:cxn>
                <a:cxn ang="0">
                  <a:pos x="2345" y="1292"/>
                </a:cxn>
                <a:cxn ang="0">
                  <a:pos x="2281" y="1375"/>
                </a:cxn>
                <a:cxn ang="0">
                  <a:pos x="2206" y="1462"/>
                </a:cxn>
                <a:cxn ang="0">
                  <a:pos x="2119" y="1551"/>
                </a:cxn>
                <a:cxn ang="0">
                  <a:pos x="2020" y="1639"/>
                </a:cxn>
                <a:cxn ang="0">
                  <a:pos x="1909" y="1720"/>
                </a:cxn>
                <a:cxn ang="0">
                  <a:pos x="1787" y="1794"/>
                </a:cxn>
                <a:cxn ang="0">
                  <a:pos x="1653" y="1856"/>
                </a:cxn>
                <a:cxn ang="0">
                  <a:pos x="1508" y="1903"/>
                </a:cxn>
                <a:cxn ang="0">
                  <a:pos x="1342" y="1931"/>
                </a:cxn>
                <a:cxn ang="0">
                  <a:pos x="1161" y="1936"/>
                </a:cxn>
                <a:cxn ang="0">
                  <a:pos x="978" y="1914"/>
                </a:cxn>
                <a:cxn ang="0">
                  <a:pos x="791" y="1865"/>
                </a:cxn>
                <a:cxn ang="0">
                  <a:pos x="600" y="1790"/>
                </a:cxn>
                <a:cxn ang="0">
                  <a:pos x="406" y="1688"/>
                </a:cxn>
                <a:cxn ang="0">
                  <a:pos x="209" y="1560"/>
                </a:cxn>
                <a:cxn ang="0">
                  <a:pos x="10" y="1406"/>
                </a:cxn>
                <a:cxn ang="0">
                  <a:pos x="0" y="1389"/>
                </a:cxn>
                <a:cxn ang="0">
                  <a:pos x="5" y="1369"/>
                </a:cxn>
                <a:cxn ang="0">
                  <a:pos x="21" y="1358"/>
                </a:cxn>
                <a:cxn ang="0">
                  <a:pos x="41" y="1360"/>
                </a:cxn>
                <a:cxn ang="0">
                  <a:pos x="52" y="1365"/>
                </a:cxn>
                <a:cxn ang="0">
                  <a:pos x="78" y="1379"/>
                </a:cxn>
                <a:cxn ang="0">
                  <a:pos x="120" y="1399"/>
                </a:cxn>
                <a:cxn ang="0">
                  <a:pos x="176" y="1423"/>
                </a:cxn>
                <a:cxn ang="0">
                  <a:pos x="243" y="1450"/>
                </a:cxn>
                <a:cxn ang="0">
                  <a:pos x="322" y="1478"/>
                </a:cxn>
                <a:cxn ang="0">
                  <a:pos x="410" y="1508"/>
                </a:cxn>
                <a:cxn ang="0">
                  <a:pos x="507" y="1536"/>
                </a:cxn>
                <a:cxn ang="0">
                  <a:pos x="611" y="1560"/>
                </a:cxn>
                <a:cxn ang="0">
                  <a:pos x="720" y="1580"/>
                </a:cxn>
                <a:cxn ang="0">
                  <a:pos x="834" y="1594"/>
                </a:cxn>
                <a:cxn ang="0">
                  <a:pos x="950" y="1600"/>
                </a:cxn>
                <a:cxn ang="0">
                  <a:pos x="1068" y="1597"/>
                </a:cxn>
                <a:cxn ang="0">
                  <a:pos x="1187" y="1584"/>
                </a:cxn>
                <a:cxn ang="0">
                  <a:pos x="1304" y="1558"/>
                </a:cxn>
                <a:cxn ang="0">
                  <a:pos x="1419" y="1519"/>
                </a:cxn>
                <a:cxn ang="0">
                  <a:pos x="1531" y="1464"/>
                </a:cxn>
                <a:cxn ang="0">
                  <a:pos x="1637" y="1393"/>
                </a:cxn>
                <a:cxn ang="0">
                  <a:pos x="1737" y="1302"/>
                </a:cxn>
                <a:cxn ang="0">
                  <a:pos x="1829" y="1192"/>
                </a:cxn>
                <a:cxn ang="0">
                  <a:pos x="1273" y="1130"/>
                </a:cxn>
                <a:cxn ang="0">
                  <a:pos x="1254" y="1123"/>
                </a:cxn>
                <a:cxn ang="0">
                  <a:pos x="1246" y="1104"/>
                </a:cxn>
                <a:cxn ang="0">
                  <a:pos x="1252" y="1085"/>
                </a:cxn>
                <a:cxn ang="0">
                  <a:pos x="2129" y="5"/>
                </a:cxn>
                <a:cxn ang="0">
                  <a:pos x="2144" y="0"/>
                </a:cxn>
              </a:cxnLst>
              <a:rect l="0" t="0" r="r" b="b"/>
              <a:pathLst>
                <a:path w="3098" h="1937">
                  <a:moveTo>
                    <a:pt x="2144" y="0"/>
                  </a:moveTo>
                  <a:lnTo>
                    <a:pt x="2152" y="1"/>
                  </a:lnTo>
                  <a:lnTo>
                    <a:pt x="2160" y="5"/>
                  </a:lnTo>
                  <a:lnTo>
                    <a:pt x="2166" y="10"/>
                  </a:lnTo>
                  <a:lnTo>
                    <a:pt x="3091" y="1084"/>
                  </a:lnTo>
                  <a:lnTo>
                    <a:pt x="3096" y="1092"/>
                  </a:lnTo>
                  <a:lnTo>
                    <a:pt x="3098" y="1102"/>
                  </a:lnTo>
                  <a:lnTo>
                    <a:pt x="3097" y="1108"/>
                  </a:lnTo>
                  <a:lnTo>
                    <a:pt x="3096" y="1113"/>
                  </a:lnTo>
                  <a:lnTo>
                    <a:pt x="3089" y="1123"/>
                  </a:lnTo>
                  <a:lnTo>
                    <a:pt x="3081" y="1128"/>
                  </a:lnTo>
                  <a:lnTo>
                    <a:pt x="3069" y="1130"/>
                  </a:lnTo>
                  <a:lnTo>
                    <a:pt x="2451" y="1130"/>
                  </a:lnTo>
                  <a:lnTo>
                    <a:pt x="2436" y="1156"/>
                  </a:lnTo>
                  <a:lnTo>
                    <a:pt x="2418" y="1185"/>
                  </a:lnTo>
                  <a:lnTo>
                    <a:pt x="2396" y="1218"/>
                  </a:lnTo>
                  <a:lnTo>
                    <a:pt x="2372" y="1254"/>
                  </a:lnTo>
                  <a:lnTo>
                    <a:pt x="2345" y="1292"/>
                  </a:lnTo>
                  <a:lnTo>
                    <a:pt x="2314" y="1332"/>
                  </a:lnTo>
                  <a:lnTo>
                    <a:pt x="2281" y="1375"/>
                  </a:lnTo>
                  <a:lnTo>
                    <a:pt x="2245" y="1418"/>
                  </a:lnTo>
                  <a:lnTo>
                    <a:pt x="2206" y="1462"/>
                  </a:lnTo>
                  <a:lnTo>
                    <a:pt x="2163" y="1507"/>
                  </a:lnTo>
                  <a:lnTo>
                    <a:pt x="2119" y="1551"/>
                  </a:lnTo>
                  <a:lnTo>
                    <a:pt x="2071" y="1595"/>
                  </a:lnTo>
                  <a:lnTo>
                    <a:pt x="2020" y="1639"/>
                  </a:lnTo>
                  <a:lnTo>
                    <a:pt x="1966" y="1680"/>
                  </a:lnTo>
                  <a:lnTo>
                    <a:pt x="1909" y="1720"/>
                  </a:lnTo>
                  <a:lnTo>
                    <a:pt x="1850" y="1759"/>
                  </a:lnTo>
                  <a:lnTo>
                    <a:pt x="1787" y="1794"/>
                  </a:lnTo>
                  <a:lnTo>
                    <a:pt x="1721" y="1827"/>
                  </a:lnTo>
                  <a:lnTo>
                    <a:pt x="1653" y="1856"/>
                  </a:lnTo>
                  <a:lnTo>
                    <a:pt x="1582" y="1882"/>
                  </a:lnTo>
                  <a:lnTo>
                    <a:pt x="1508" y="1903"/>
                  </a:lnTo>
                  <a:lnTo>
                    <a:pt x="1430" y="1919"/>
                  </a:lnTo>
                  <a:lnTo>
                    <a:pt x="1342" y="1931"/>
                  </a:lnTo>
                  <a:lnTo>
                    <a:pt x="1252" y="1937"/>
                  </a:lnTo>
                  <a:lnTo>
                    <a:pt x="1161" y="1936"/>
                  </a:lnTo>
                  <a:lnTo>
                    <a:pt x="1071" y="1928"/>
                  </a:lnTo>
                  <a:lnTo>
                    <a:pt x="978" y="1914"/>
                  </a:lnTo>
                  <a:lnTo>
                    <a:pt x="884" y="1893"/>
                  </a:lnTo>
                  <a:lnTo>
                    <a:pt x="791" y="1865"/>
                  </a:lnTo>
                  <a:lnTo>
                    <a:pt x="696" y="1831"/>
                  </a:lnTo>
                  <a:lnTo>
                    <a:pt x="600" y="1790"/>
                  </a:lnTo>
                  <a:lnTo>
                    <a:pt x="504" y="1742"/>
                  </a:lnTo>
                  <a:lnTo>
                    <a:pt x="406" y="1688"/>
                  </a:lnTo>
                  <a:lnTo>
                    <a:pt x="308" y="1628"/>
                  </a:lnTo>
                  <a:lnTo>
                    <a:pt x="209" y="1560"/>
                  </a:lnTo>
                  <a:lnTo>
                    <a:pt x="110" y="1486"/>
                  </a:lnTo>
                  <a:lnTo>
                    <a:pt x="10" y="1406"/>
                  </a:lnTo>
                  <a:lnTo>
                    <a:pt x="3" y="1398"/>
                  </a:lnTo>
                  <a:lnTo>
                    <a:pt x="0" y="1389"/>
                  </a:lnTo>
                  <a:lnTo>
                    <a:pt x="1" y="1379"/>
                  </a:lnTo>
                  <a:lnTo>
                    <a:pt x="5" y="1369"/>
                  </a:lnTo>
                  <a:lnTo>
                    <a:pt x="12" y="1362"/>
                  </a:lnTo>
                  <a:lnTo>
                    <a:pt x="21" y="1358"/>
                  </a:lnTo>
                  <a:lnTo>
                    <a:pt x="31" y="1357"/>
                  </a:lnTo>
                  <a:lnTo>
                    <a:pt x="41" y="1360"/>
                  </a:lnTo>
                  <a:lnTo>
                    <a:pt x="44" y="1362"/>
                  </a:lnTo>
                  <a:lnTo>
                    <a:pt x="52" y="1365"/>
                  </a:lnTo>
                  <a:lnTo>
                    <a:pt x="63" y="1372"/>
                  </a:lnTo>
                  <a:lnTo>
                    <a:pt x="78" y="1379"/>
                  </a:lnTo>
                  <a:lnTo>
                    <a:pt x="97" y="1388"/>
                  </a:lnTo>
                  <a:lnTo>
                    <a:pt x="120" y="1399"/>
                  </a:lnTo>
                  <a:lnTo>
                    <a:pt x="146" y="1410"/>
                  </a:lnTo>
                  <a:lnTo>
                    <a:pt x="176" y="1423"/>
                  </a:lnTo>
                  <a:lnTo>
                    <a:pt x="208" y="1436"/>
                  </a:lnTo>
                  <a:lnTo>
                    <a:pt x="243" y="1450"/>
                  </a:lnTo>
                  <a:lnTo>
                    <a:pt x="282" y="1464"/>
                  </a:lnTo>
                  <a:lnTo>
                    <a:pt x="322" y="1478"/>
                  </a:lnTo>
                  <a:lnTo>
                    <a:pt x="365" y="1493"/>
                  </a:lnTo>
                  <a:lnTo>
                    <a:pt x="410" y="1508"/>
                  </a:lnTo>
                  <a:lnTo>
                    <a:pt x="458" y="1522"/>
                  </a:lnTo>
                  <a:lnTo>
                    <a:pt x="507" y="1536"/>
                  </a:lnTo>
                  <a:lnTo>
                    <a:pt x="558" y="1548"/>
                  </a:lnTo>
                  <a:lnTo>
                    <a:pt x="611" y="1560"/>
                  </a:lnTo>
                  <a:lnTo>
                    <a:pt x="665" y="1571"/>
                  </a:lnTo>
                  <a:lnTo>
                    <a:pt x="720" y="1580"/>
                  </a:lnTo>
                  <a:lnTo>
                    <a:pt x="777" y="1588"/>
                  </a:lnTo>
                  <a:lnTo>
                    <a:pt x="834" y="1594"/>
                  </a:lnTo>
                  <a:lnTo>
                    <a:pt x="892" y="1598"/>
                  </a:lnTo>
                  <a:lnTo>
                    <a:pt x="950" y="1600"/>
                  </a:lnTo>
                  <a:lnTo>
                    <a:pt x="1009" y="1600"/>
                  </a:lnTo>
                  <a:lnTo>
                    <a:pt x="1068" y="1597"/>
                  </a:lnTo>
                  <a:lnTo>
                    <a:pt x="1128" y="1592"/>
                  </a:lnTo>
                  <a:lnTo>
                    <a:pt x="1187" y="1584"/>
                  </a:lnTo>
                  <a:lnTo>
                    <a:pt x="1246" y="1573"/>
                  </a:lnTo>
                  <a:lnTo>
                    <a:pt x="1304" y="1558"/>
                  </a:lnTo>
                  <a:lnTo>
                    <a:pt x="1362" y="1540"/>
                  </a:lnTo>
                  <a:lnTo>
                    <a:pt x="1419" y="1519"/>
                  </a:lnTo>
                  <a:lnTo>
                    <a:pt x="1475" y="1493"/>
                  </a:lnTo>
                  <a:lnTo>
                    <a:pt x="1531" y="1464"/>
                  </a:lnTo>
                  <a:lnTo>
                    <a:pt x="1585" y="1430"/>
                  </a:lnTo>
                  <a:lnTo>
                    <a:pt x="1637" y="1393"/>
                  </a:lnTo>
                  <a:lnTo>
                    <a:pt x="1688" y="1349"/>
                  </a:lnTo>
                  <a:lnTo>
                    <a:pt x="1737" y="1302"/>
                  </a:lnTo>
                  <a:lnTo>
                    <a:pt x="1785" y="1250"/>
                  </a:lnTo>
                  <a:lnTo>
                    <a:pt x="1829" y="1192"/>
                  </a:lnTo>
                  <a:lnTo>
                    <a:pt x="1872" y="1130"/>
                  </a:lnTo>
                  <a:lnTo>
                    <a:pt x="1273" y="1130"/>
                  </a:lnTo>
                  <a:lnTo>
                    <a:pt x="1263" y="1128"/>
                  </a:lnTo>
                  <a:lnTo>
                    <a:pt x="1254" y="1123"/>
                  </a:lnTo>
                  <a:lnTo>
                    <a:pt x="1248" y="1114"/>
                  </a:lnTo>
                  <a:lnTo>
                    <a:pt x="1246" y="1104"/>
                  </a:lnTo>
                  <a:lnTo>
                    <a:pt x="1247" y="1094"/>
                  </a:lnTo>
                  <a:lnTo>
                    <a:pt x="1252" y="1085"/>
                  </a:lnTo>
                  <a:lnTo>
                    <a:pt x="2123" y="11"/>
                  </a:lnTo>
                  <a:lnTo>
                    <a:pt x="2129" y="5"/>
                  </a:lnTo>
                  <a:lnTo>
                    <a:pt x="2136" y="1"/>
                  </a:lnTo>
                  <a:lnTo>
                    <a:pt x="2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5"/>
          <p:cNvSpPr>
            <a:spLocks noGrp="1"/>
          </p:cNvSpPr>
          <p:nvPr>
            <p:ph idx="1"/>
          </p:nvPr>
        </p:nvSpPr>
        <p:spPr>
          <a:xfrm>
            <a:off x="1981200" y="2438400"/>
            <a:ext cx="5638799" cy="2362200"/>
          </a:xfrm>
        </p:spPr>
        <p:txBody>
          <a:bodyPr/>
          <a:lstStyle/>
          <a:p>
            <a:pPr eaLnBrk="1" hangingPunct="1">
              <a:buNone/>
            </a:pPr>
            <a:r>
              <a:rPr lang="en-US" sz="2400" dirty="0" smtClean="0">
                <a:latin typeface="Arial" charset="0"/>
                <a:cs typeface="Arial" charset="0"/>
              </a:rPr>
              <a:t>Integrate with current methods</a:t>
            </a:r>
          </a:p>
          <a:p>
            <a:pPr eaLnBrk="1" hangingPunct="1"/>
            <a:r>
              <a:rPr lang="en-US" sz="2400" b="0" dirty="0" smtClean="0">
                <a:latin typeface="Arial" charset="0"/>
                <a:cs typeface="Arial" charset="0"/>
              </a:rPr>
              <a:t>Bucket Strategy</a:t>
            </a:r>
          </a:p>
          <a:p>
            <a:pPr eaLnBrk="1" hangingPunct="1"/>
            <a:r>
              <a:rPr lang="en-US" sz="2400" b="0" dirty="0" smtClean="0">
                <a:latin typeface="Arial" charset="0"/>
                <a:cs typeface="Arial" charset="0"/>
              </a:rPr>
              <a:t>4% Rule</a:t>
            </a:r>
          </a:p>
          <a:p>
            <a:pPr eaLnBrk="1" hangingPunct="1"/>
            <a:r>
              <a:rPr lang="en-US" sz="2400" b="0" dirty="0" smtClean="0">
                <a:latin typeface="Arial" charset="0"/>
                <a:cs typeface="Arial" charset="0"/>
              </a:rPr>
              <a:t>Income Replacement</a:t>
            </a:r>
          </a:p>
          <a:p>
            <a:pPr eaLnBrk="1" hangingPunct="1"/>
            <a:r>
              <a:rPr lang="en-US" sz="2400" b="0" dirty="0" smtClean="0">
                <a:latin typeface="Arial" charset="0"/>
                <a:cs typeface="Arial" charset="0"/>
              </a:rPr>
              <a:t>Firm-specific planning tools</a:t>
            </a:r>
          </a:p>
        </p:txBody>
      </p:sp>
      <p:sp>
        <p:nvSpPr>
          <p:cNvPr id="5" name="Title 9"/>
          <p:cNvSpPr txBox="1">
            <a:spLocks/>
          </p:cNvSpPr>
          <p:nvPr/>
        </p:nvSpPr>
        <p:spPr bwMode="auto">
          <a:xfrm>
            <a:off x="1295400" y="0"/>
            <a:ext cx="533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uLnTx/>
                <a:uFillTx/>
                <a:latin typeface="Arial" charset="0"/>
                <a:ea typeface="+mj-ea"/>
                <a:cs typeface="Arial" charset="0"/>
              </a:rPr>
              <a:t>Different Planning Process</a:t>
            </a:r>
          </a:p>
        </p:txBody>
      </p:sp>
      <p:grpSp>
        <p:nvGrpSpPr>
          <p:cNvPr id="6" name="Group 5"/>
          <p:cNvGrpSpPr/>
          <p:nvPr/>
        </p:nvGrpSpPr>
        <p:grpSpPr>
          <a:xfrm>
            <a:off x="381000" y="292102"/>
            <a:ext cx="762000" cy="622298"/>
            <a:chOff x="4381500" y="3275013"/>
            <a:chExt cx="381001" cy="311150"/>
          </a:xfrm>
          <a:solidFill>
            <a:srgbClr val="DEA900"/>
          </a:solidFill>
        </p:grpSpPr>
        <p:sp>
          <p:nvSpPr>
            <p:cNvPr id="9" name="Freeform 30"/>
            <p:cNvSpPr>
              <a:spLocks/>
            </p:cNvSpPr>
            <p:nvPr/>
          </p:nvSpPr>
          <p:spPr bwMode="auto">
            <a:xfrm>
              <a:off x="4381500" y="3275013"/>
              <a:ext cx="350838" cy="219075"/>
            </a:xfrm>
            <a:custGeom>
              <a:avLst/>
              <a:gdLst/>
              <a:ahLst/>
              <a:cxnLst>
                <a:cxn ang="0">
                  <a:pos x="1937" y="1"/>
                </a:cxn>
                <a:cxn ang="0">
                  <a:pos x="2120" y="23"/>
                </a:cxn>
                <a:cxn ang="0">
                  <a:pos x="2307" y="72"/>
                </a:cxn>
                <a:cxn ang="0">
                  <a:pos x="2498" y="146"/>
                </a:cxn>
                <a:cxn ang="0">
                  <a:pos x="2691" y="248"/>
                </a:cxn>
                <a:cxn ang="0">
                  <a:pos x="2889" y="376"/>
                </a:cxn>
                <a:cxn ang="0">
                  <a:pos x="3088" y="530"/>
                </a:cxn>
                <a:cxn ang="0">
                  <a:pos x="3098" y="548"/>
                </a:cxn>
                <a:cxn ang="0">
                  <a:pos x="3093" y="568"/>
                </a:cxn>
                <a:cxn ang="0">
                  <a:pos x="3077" y="579"/>
                </a:cxn>
                <a:cxn ang="0">
                  <a:pos x="3057" y="576"/>
                </a:cxn>
                <a:cxn ang="0">
                  <a:pos x="3046" y="571"/>
                </a:cxn>
                <a:cxn ang="0">
                  <a:pos x="3019" y="558"/>
                </a:cxn>
                <a:cxn ang="0">
                  <a:pos x="2977" y="538"/>
                </a:cxn>
                <a:cxn ang="0">
                  <a:pos x="2922" y="514"/>
                </a:cxn>
                <a:cxn ang="0">
                  <a:pos x="2854" y="487"/>
                </a:cxn>
                <a:cxn ang="0">
                  <a:pos x="2776" y="458"/>
                </a:cxn>
                <a:cxn ang="0">
                  <a:pos x="2640" y="416"/>
                </a:cxn>
                <a:cxn ang="0">
                  <a:pos x="2539" y="389"/>
                </a:cxn>
                <a:cxn ang="0">
                  <a:pos x="2433" y="366"/>
                </a:cxn>
                <a:cxn ang="0">
                  <a:pos x="2321" y="349"/>
                </a:cxn>
                <a:cxn ang="0">
                  <a:pos x="2206" y="339"/>
                </a:cxn>
                <a:cxn ang="0">
                  <a:pos x="2088" y="337"/>
                </a:cxn>
                <a:cxn ang="0">
                  <a:pos x="1970" y="345"/>
                </a:cxn>
                <a:cxn ang="0">
                  <a:pos x="1852" y="364"/>
                </a:cxn>
                <a:cxn ang="0">
                  <a:pos x="1736" y="396"/>
                </a:cxn>
                <a:cxn ang="0">
                  <a:pos x="1622" y="444"/>
                </a:cxn>
                <a:cxn ang="0">
                  <a:pos x="1513" y="506"/>
                </a:cxn>
                <a:cxn ang="0">
                  <a:pos x="1410" y="587"/>
                </a:cxn>
                <a:cxn ang="0">
                  <a:pos x="1313" y="687"/>
                </a:cxn>
                <a:cxn ang="0">
                  <a:pos x="1226" y="807"/>
                </a:cxn>
                <a:cxn ang="0">
                  <a:pos x="1835" y="809"/>
                </a:cxn>
                <a:cxn ang="0">
                  <a:pos x="1850" y="823"/>
                </a:cxn>
                <a:cxn ang="0">
                  <a:pos x="1851" y="843"/>
                </a:cxn>
                <a:cxn ang="0">
                  <a:pos x="974" y="1927"/>
                </a:cxn>
                <a:cxn ang="0">
                  <a:pos x="954" y="1937"/>
                </a:cxn>
                <a:cxn ang="0">
                  <a:pos x="938" y="1933"/>
                </a:cxn>
                <a:cxn ang="0">
                  <a:pos x="7" y="853"/>
                </a:cxn>
                <a:cxn ang="0">
                  <a:pos x="0" y="835"/>
                </a:cxn>
                <a:cxn ang="0">
                  <a:pos x="8" y="815"/>
                </a:cxn>
                <a:cxn ang="0">
                  <a:pos x="27" y="807"/>
                </a:cxn>
                <a:cxn ang="0">
                  <a:pos x="662" y="780"/>
                </a:cxn>
                <a:cxn ang="0">
                  <a:pos x="702" y="718"/>
                </a:cxn>
                <a:cxn ang="0">
                  <a:pos x="753" y="644"/>
                </a:cxn>
                <a:cxn ang="0">
                  <a:pos x="817" y="562"/>
                </a:cxn>
                <a:cxn ang="0">
                  <a:pos x="892" y="475"/>
                </a:cxn>
                <a:cxn ang="0">
                  <a:pos x="979" y="385"/>
                </a:cxn>
                <a:cxn ang="0">
                  <a:pos x="1078" y="299"/>
                </a:cxn>
                <a:cxn ang="0">
                  <a:pos x="1189" y="217"/>
                </a:cxn>
                <a:cxn ang="0">
                  <a:pos x="1311" y="143"/>
                </a:cxn>
                <a:cxn ang="0">
                  <a:pos x="1445" y="81"/>
                </a:cxn>
                <a:cxn ang="0">
                  <a:pos x="1590" y="34"/>
                </a:cxn>
                <a:cxn ang="0">
                  <a:pos x="1756" y="6"/>
                </a:cxn>
              </a:cxnLst>
              <a:rect l="0" t="0" r="r" b="b"/>
              <a:pathLst>
                <a:path w="3098" h="1937">
                  <a:moveTo>
                    <a:pt x="1846" y="0"/>
                  </a:moveTo>
                  <a:lnTo>
                    <a:pt x="1937" y="1"/>
                  </a:lnTo>
                  <a:lnTo>
                    <a:pt x="2027" y="9"/>
                  </a:lnTo>
                  <a:lnTo>
                    <a:pt x="2120" y="23"/>
                  </a:lnTo>
                  <a:lnTo>
                    <a:pt x="2213" y="45"/>
                  </a:lnTo>
                  <a:lnTo>
                    <a:pt x="2307" y="72"/>
                  </a:lnTo>
                  <a:lnTo>
                    <a:pt x="2402" y="106"/>
                  </a:lnTo>
                  <a:lnTo>
                    <a:pt x="2498" y="146"/>
                  </a:lnTo>
                  <a:lnTo>
                    <a:pt x="2594" y="195"/>
                  </a:lnTo>
                  <a:lnTo>
                    <a:pt x="2691" y="248"/>
                  </a:lnTo>
                  <a:lnTo>
                    <a:pt x="2790" y="309"/>
                  </a:lnTo>
                  <a:lnTo>
                    <a:pt x="2889" y="376"/>
                  </a:lnTo>
                  <a:lnTo>
                    <a:pt x="2988" y="450"/>
                  </a:lnTo>
                  <a:lnTo>
                    <a:pt x="3088" y="530"/>
                  </a:lnTo>
                  <a:lnTo>
                    <a:pt x="3095" y="538"/>
                  </a:lnTo>
                  <a:lnTo>
                    <a:pt x="3098" y="548"/>
                  </a:lnTo>
                  <a:lnTo>
                    <a:pt x="3097" y="558"/>
                  </a:lnTo>
                  <a:lnTo>
                    <a:pt x="3093" y="568"/>
                  </a:lnTo>
                  <a:lnTo>
                    <a:pt x="3086" y="575"/>
                  </a:lnTo>
                  <a:lnTo>
                    <a:pt x="3077" y="579"/>
                  </a:lnTo>
                  <a:lnTo>
                    <a:pt x="3067" y="579"/>
                  </a:lnTo>
                  <a:lnTo>
                    <a:pt x="3057" y="576"/>
                  </a:lnTo>
                  <a:lnTo>
                    <a:pt x="3054" y="574"/>
                  </a:lnTo>
                  <a:lnTo>
                    <a:pt x="3046" y="571"/>
                  </a:lnTo>
                  <a:lnTo>
                    <a:pt x="3034" y="565"/>
                  </a:lnTo>
                  <a:lnTo>
                    <a:pt x="3019" y="558"/>
                  </a:lnTo>
                  <a:lnTo>
                    <a:pt x="3001" y="549"/>
                  </a:lnTo>
                  <a:lnTo>
                    <a:pt x="2977" y="538"/>
                  </a:lnTo>
                  <a:lnTo>
                    <a:pt x="2952" y="526"/>
                  </a:lnTo>
                  <a:lnTo>
                    <a:pt x="2922" y="514"/>
                  </a:lnTo>
                  <a:lnTo>
                    <a:pt x="2890" y="501"/>
                  </a:lnTo>
                  <a:lnTo>
                    <a:pt x="2854" y="487"/>
                  </a:lnTo>
                  <a:lnTo>
                    <a:pt x="2816" y="473"/>
                  </a:lnTo>
                  <a:lnTo>
                    <a:pt x="2776" y="458"/>
                  </a:lnTo>
                  <a:lnTo>
                    <a:pt x="2687" y="429"/>
                  </a:lnTo>
                  <a:lnTo>
                    <a:pt x="2640" y="416"/>
                  </a:lnTo>
                  <a:lnTo>
                    <a:pt x="2590" y="401"/>
                  </a:lnTo>
                  <a:lnTo>
                    <a:pt x="2539" y="389"/>
                  </a:lnTo>
                  <a:lnTo>
                    <a:pt x="2487" y="377"/>
                  </a:lnTo>
                  <a:lnTo>
                    <a:pt x="2433" y="366"/>
                  </a:lnTo>
                  <a:lnTo>
                    <a:pt x="2377" y="357"/>
                  </a:lnTo>
                  <a:lnTo>
                    <a:pt x="2321" y="349"/>
                  </a:lnTo>
                  <a:lnTo>
                    <a:pt x="2264" y="343"/>
                  </a:lnTo>
                  <a:lnTo>
                    <a:pt x="2206" y="339"/>
                  </a:lnTo>
                  <a:lnTo>
                    <a:pt x="2147" y="337"/>
                  </a:lnTo>
                  <a:lnTo>
                    <a:pt x="2088" y="337"/>
                  </a:lnTo>
                  <a:lnTo>
                    <a:pt x="2029" y="340"/>
                  </a:lnTo>
                  <a:lnTo>
                    <a:pt x="1970" y="345"/>
                  </a:lnTo>
                  <a:lnTo>
                    <a:pt x="1911" y="353"/>
                  </a:lnTo>
                  <a:lnTo>
                    <a:pt x="1852" y="364"/>
                  </a:lnTo>
                  <a:lnTo>
                    <a:pt x="1794" y="378"/>
                  </a:lnTo>
                  <a:lnTo>
                    <a:pt x="1736" y="396"/>
                  </a:lnTo>
                  <a:lnTo>
                    <a:pt x="1679" y="418"/>
                  </a:lnTo>
                  <a:lnTo>
                    <a:pt x="1622" y="444"/>
                  </a:lnTo>
                  <a:lnTo>
                    <a:pt x="1567" y="473"/>
                  </a:lnTo>
                  <a:lnTo>
                    <a:pt x="1513" y="506"/>
                  </a:lnTo>
                  <a:lnTo>
                    <a:pt x="1461" y="545"/>
                  </a:lnTo>
                  <a:lnTo>
                    <a:pt x="1410" y="587"/>
                  </a:lnTo>
                  <a:lnTo>
                    <a:pt x="1361" y="634"/>
                  </a:lnTo>
                  <a:lnTo>
                    <a:pt x="1313" y="687"/>
                  </a:lnTo>
                  <a:lnTo>
                    <a:pt x="1269" y="744"/>
                  </a:lnTo>
                  <a:lnTo>
                    <a:pt x="1226" y="807"/>
                  </a:lnTo>
                  <a:lnTo>
                    <a:pt x="1825" y="807"/>
                  </a:lnTo>
                  <a:lnTo>
                    <a:pt x="1835" y="809"/>
                  </a:lnTo>
                  <a:lnTo>
                    <a:pt x="1844" y="814"/>
                  </a:lnTo>
                  <a:lnTo>
                    <a:pt x="1850" y="823"/>
                  </a:lnTo>
                  <a:lnTo>
                    <a:pt x="1852" y="833"/>
                  </a:lnTo>
                  <a:lnTo>
                    <a:pt x="1851" y="843"/>
                  </a:lnTo>
                  <a:lnTo>
                    <a:pt x="1846" y="852"/>
                  </a:lnTo>
                  <a:lnTo>
                    <a:pt x="974" y="1927"/>
                  </a:lnTo>
                  <a:lnTo>
                    <a:pt x="965" y="1934"/>
                  </a:lnTo>
                  <a:lnTo>
                    <a:pt x="954" y="1937"/>
                  </a:lnTo>
                  <a:lnTo>
                    <a:pt x="945" y="1936"/>
                  </a:lnTo>
                  <a:lnTo>
                    <a:pt x="938" y="1933"/>
                  </a:lnTo>
                  <a:lnTo>
                    <a:pt x="932" y="1928"/>
                  </a:lnTo>
                  <a:lnTo>
                    <a:pt x="7" y="853"/>
                  </a:lnTo>
                  <a:lnTo>
                    <a:pt x="2" y="844"/>
                  </a:lnTo>
                  <a:lnTo>
                    <a:pt x="0" y="835"/>
                  </a:lnTo>
                  <a:lnTo>
                    <a:pt x="2" y="823"/>
                  </a:lnTo>
                  <a:lnTo>
                    <a:pt x="8" y="815"/>
                  </a:lnTo>
                  <a:lnTo>
                    <a:pt x="17" y="809"/>
                  </a:lnTo>
                  <a:lnTo>
                    <a:pt x="27" y="807"/>
                  </a:lnTo>
                  <a:lnTo>
                    <a:pt x="647" y="807"/>
                  </a:lnTo>
                  <a:lnTo>
                    <a:pt x="662" y="780"/>
                  </a:lnTo>
                  <a:lnTo>
                    <a:pt x="680" y="751"/>
                  </a:lnTo>
                  <a:lnTo>
                    <a:pt x="702" y="718"/>
                  </a:lnTo>
                  <a:lnTo>
                    <a:pt x="726" y="683"/>
                  </a:lnTo>
                  <a:lnTo>
                    <a:pt x="753" y="644"/>
                  </a:lnTo>
                  <a:lnTo>
                    <a:pt x="784" y="604"/>
                  </a:lnTo>
                  <a:lnTo>
                    <a:pt x="817" y="562"/>
                  </a:lnTo>
                  <a:lnTo>
                    <a:pt x="853" y="518"/>
                  </a:lnTo>
                  <a:lnTo>
                    <a:pt x="892" y="475"/>
                  </a:lnTo>
                  <a:lnTo>
                    <a:pt x="935" y="430"/>
                  </a:lnTo>
                  <a:lnTo>
                    <a:pt x="979" y="385"/>
                  </a:lnTo>
                  <a:lnTo>
                    <a:pt x="1027" y="342"/>
                  </a:lnTo>
                  <a:lnTo>
                    <a:pt x="1078" y="299"/>
                  </a:lnTo>
                  <a:lnTo>
                    <a:pt x="1132" y="256"/>
                  </a:lnTo>
                  <a:lnTo>
                    <a:pt x="1189" y="217"/>
                  </a:lnTo>
                  <a:lnTo>
                    <a:pt x="1248" y="179"/>
                  </a:lnTo>
                  <a:lnTo>
                    <a:pt x="1311" y="143"/>
                  </a:lnTo>
                  <a:lnTo>
                    <a:pt x="1377" y="110"/>
                  </a:lnTo>
                  <a:lnTo>
                    <a:pt x="1445" y="81"/>
                  </a:lnTo>
                  <a:lnTo>
                    <a:pt x="1516" y="56"/>
                  </a:lnTo>
                  <a:lnTo>
                    <a:pt x="1590" y="34"/>
                  </a:lnTo>
                  <a:lnTo>
                    <a:pt x="1668" y="18"/>
                  </a:lnTo>
                  <a:lnTo>
                    <a:pt x="1756" y="6"/>
                  </a:lnTo>
                  <a:lnTo>
                    <a:pt x="1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31"/>
            <p:cNvSpPr>
              <a:spLocks/>
            </p:cNvSpPr>
            <p:nvPr/>
          </p:nvSpPr>
          <p:spPr bwMode="auto">
            <a:xfrm>
              <a:off x="4411663" y="3367088"/>
              <a:ext cx="350838" cy="219075"/>
            </a:xfrm>
            <a:custGeom>
              <a:avLst/>
              <a:gdLst/>
              <a:ahLst/>
              <a:cxnLst>
                <a:cxn ang="0">
                  <a:pos x="2152" y="1"/>
                </a:cxn>
                <a:cxn ang="0">
                  <a:pos x="2166" y="10"/>
                </a:cxn>
                <a:cxn ang="0">
                  <a:pos x="3096" y="1092"/>
                </a:cxn>
                <a:cxn ang="0">
                  <a:pos x="3097" y="1108"/>
                </a:cxn>
                <a:cxn ang="0">
                  <a:pos x="3089" y="1123"/>
                </a:cxn>
                <a:cxn ang="0">
                  <a:pos x="3069" y="1130"/>
                </a:cxn>
                <a:cxn ang="0">
                  <a:pos x="2436" y="1156"/>
                </a:cxn>
                <a:cxn ang="0">
                  <a:pos x="2396" y="1218"/>
                </a:cxn>
                <a:cxn ang="0">
                  <a:pos x="2345" y="1292"/>
                </a:cxn>
                <a:cxn ang="0">
                  <a:pos x="2281" y="1375"/>
                </a:cxn>
                <a:cxn ang="0">
                  <a:pos x="2206" y="1462"/>
                </a:cxn>
                <a:cxn ang="0">
                  <a:pos x="2119" y="1551"/>
                </a:cxn>
                <a:cxn ang="0">
                  <a:pos x="2020" y="1639"/>
                </a:cxn>
                <a:cxn ang="0">
                  <a:pos x="1909" y="1720"/>
                </a:cxn>
                <a:cxn ang="0">
                  <a:pos x="1787" y="1794"/>
                </a:cxn>
                <a:cxn ang="0">
                  <a:pos x="1653" y="1856"/>
                </a:cxn>
                <a:cxn ang="0">
                  <a:pos x="1508" y="1903"/>
                </a:cxn>
                <a:cxn ang="0">
                  <a:pos x="1342" y="1931"/>
                </a:cxn>
                <a:cxn ang="0">
                  <a:pos x="1161" y="1936"/>
                </a:cxn>
                <a:cxn ang="0">
                  <a:pos x="978" y="1914"/>
                </a:cxn>
                <a:cxn ang="0">
                  <a:pos x="791" y="1865"/>
                </a:cxn>
                <a:cxn ang="0">
                  <a:pos x="600" y="1790"/>
                </a:cxn>
                <a:cxn ang="0">
                  <a:pos x="406" y="1688"/>
                </a:cxn>
                <a:cxn ang="0">
                  <a:pos x="209" y="1560"/>
                </a:cxn>
                <a:cxn ang="0">
                  <a:pos x="10" y="1406"/>
                </a:cxn>
                <a:cxn ang="0">
                  <a:pos x="0" y="1389"/>
                </a:cxn>
                <a:cxn ang="0">
                  <a:pos x="5" y="1369"/>
                </a:cxn>
                <a:cxn ang="0">
                  <a:pos x="21" y="1358"/>
                </a:cxn>
                <a:cxn ang="0">
                  <a:pos x="41" y="1360"/>
                </a:cxn>
                <a:cxn ang="0">
                  <a:pos x="52" y="1365"/>
                </a:cxn>
                <a:cxn ang="0">
                  <a:pos x="78" y="1379"/>
                </a:cxn>
                <a:cxn ang="0">
                  <a:pos x="120" y="1399"/>
                </a:cxn>
                <a:cxn ang="0">
                  <a:pos x="176" y="1423"/>
                </a:cxn>
                <a:cxn ang="0">
                  <a:pos x="243" y="1450"/>
                </a:cxn>
                <a:cxn ang="0">
                  <a:pos x="322" y="1478"/>
                </a:cxn>
                <a:cxn ang="0">
                  <a:pos x="410" y="1508"/>
                </a:cxn>
                <a:cxn ang="0">
                  <a:pos x="507" y="1536"/>
                </a:cxn>
                <a:cxn ang="0">
                  <a:pos x="611" y="1560"/>
                </a:cxn>
                <a:cxn ang="0">
                  <a:pos x="720" y="1580"/>
                </a:cxn>
                <a:cxn ang="0">
                  <a:pos x="834" y="1594"/>
                </a:cxn>
                <a:cxn ang="0">
                  <a:pos x="950" y="1600"/>
                </a:cxn>
                <a:cxn ang="0">
                  <a:pos x="1068" y="1597"/>
                </a:cxn>
                <a:cxn ang="0">
                  <a:pos x="1187" y="1584"/>
                </a:cxn>
                <a:cxn ang="0">
                  <a:pos x="1304" y="1558"/>
                </a:cxn>
                <a:cxn ang="0">
                  <a:pos x="1419" y="1519"/>
                </a:cxn>
                <a:cxn ang="0">
                  <a:pos x="1531" y="1464"/>
                </a:cxn>
                <a:cxn ang="0">
                  <a:pos x="1637" y="1393"/>
                </a:cxn>
                <a:cxn ang="0">
                  <a:pos x="1737" y="1302"/>
                </a:cxn>
                <a:cxn ang="0">
                  <a:pos x="1829" y="1192"/>
                </a:cxn>
                <a:cxn ang="0">
                  <a:pos x="1273" y="1130"/>
                </a:cxn>
                <a:cxn ang="0">
                  <a:pos x="1254" y="1123"/>
                </a:cxn>
                <a:cxn ang="0">
                  <a:pos x="1246" y="1104"/>
                </a:cxn>
                <a:cxn ang="0">
                  <a:pos x="1252" y="1085"/>
                </a:cxn>
                <a:cxn ang="0">
                  <a:pos x="2129" y="5"/>
                </a:cxn>
                <a:cxn ang="0">
                  <a:pos x="2144" y="0"/>
                </a:cxn>
              </a:cxnLst>
              <a:rect l="0" t="0" r="r" b="b"/>
              <a:pathLst>
                <a:path w="3098" h="1937">
                  <a:moveTo>
                    <a:pt x="2144" y="0"/>
                  </a:moveTo>
                  <a:lnTo>
                    <a:pt x="2152" y="1"/>
                  </a:lnTo>
                  <a:lnTo>
                    <a:pt x="2160" y="5"/>
                  </a:lnTo>
                  <a:lnTo>
                    <a:pt x="2166" y="10"/>
                  </a:lnTo>
                  <a:lnTo>
                    <a:pt x="3091" y="1084"/>
                  </a:lnTo>
                  <a:lnTo>
                    <a:pt x="3096" y="1092"/>
                  </a:lnTo>
                  <a:lnTo>
                    <a:pt x="3098" y="1102"/>
                  </a:lnTo>
                  <a:lnTo>
                    <a:pt x="3097" y="1108"/>
                  </a:lnTo>
                  <a:lnTo>
                    <a:pt x="3096" y="1113"/>
                  </a:lnTo>
                  <a:lnTo>
                    <a:pt x="3089" y="1123"/>
                  </a:lnTo>
                  <a:lnTo>
                    <a:pt x="3081" y="1128"/>
                  </a:lnTo>
                  <a:lnTo>
                    <a:pt x="3069" y="1130"/>
                  </a:lnTo>
                  <a:lnTo>
                    <a:pt x="2451" y="1130"/>
                  </a:lnTo>
                  <a:lnTo>
                    <a:pt x="2436" y="1156"/>
                  </a:lnTo>
                  <a:lnTo>
                    <a:pt x="2418" y="1185"/>
                  </a:lnTo>
                  <a:lnTo>
                    <a:pt x="2396" y="1218"/>
                  </a:lnTo>
                  <a:lnTo>
                    <a:pt x="2372" y="1254"/>
                  </a:lnTo>
                  <a:lnTo>
                    <a:pt x="2345" y="1292"/>
                  </a:lnTo>
                  <a:lnTo>
                    <a:pt x="2314" y="1332"/>
                  </a:lnTo>
                  <a:lnTo>
                    <a:pt x="2281" y="1375"/>
                  </a:lnTo>
                  <a:lnTo>
                    <a:pt x="2245" y="1418"/>
                  </a:lnTo>
                  <a:lnTo>
                    <a:pt x="2206" y="1462"/>
                  </a:lnTo>
                  <a:lnTo>
                    <a:pt x="2163" y="1507"/>
                  </a:lnTo>
                  <a:lnTo>
                    <a:pt x="2119" y="1551"/>
                  </a:lnTo>
                  <a:lnTo>
                    <a:pt x="2071" y="1595"/>
                  </a:lnTo>
                  <a:lnTo>
                    <a:pt x="2020" y="1639"/>
                  </a:lnTo>
                  <a:lnTo>
                    <a:pt x="1966" y="1680"/>
                  </a:lnTo>
                  <a:lnTo>
                    <a:pt x="1909" y="1720"/>
                  </a:lnTo>
                  <a:lnTo>
                    <a:pt x="1850" y="1759"/>
                  </a:lnTo>
                  <a:lnTo>
                    <a:pt x="1787" y="1794"/>
                  </a:lnTo>
                  <a:lnTo>
                    <a:pt x="1721" y="1827"/>
                  </a:lnTo>
                  <a:lnTo>
                    <a:pt x="1653" y="1856"/>
                  </a:lnTo>
                  <a:lnTo>
                    <a:pt x="1582" y="1882"/>
                  </a:lnTo>
                  <a:lnTo>
                    <a:pt x="1508" y="1903"/>
                  </a:lnTo>
                  <a:lnTo>
                    <a:pt x="1430" y="1919"/>
                  </a:lnTo>
                  <a:lnTo>
                    <a:pt x="1342" y="1931"/>
                  </a:lnTo>
                  <a:lnTo>
                    <a:pt x="1252" y="1937"/>
                  </a:lnTo>
                  <a:lnTo>
                    <a:pt x="1161" y="1936"/>
                  </a:lnTo>
                  <a:lnTo>
                    <a:pt x="1071" y="1928"/>
                  </a:lnTo>
                  <a:lnTo>
                    <a:pt x="978" y="1914"/>
                  </a:lnTo>
                  <a:lnTo>
                    <a:pt x="884" y="1893"/>
                  </a:lnTo>
                  <a:lnTo>
                    <a:pt x="791" y="1865"/>
                  </a:lnTo>
                  <a:lnTo>
                    <a:pt x="696" y="1831"/>
                  </a:lnTo>
                  <a:lnTo>
                    <a:pt x="600" y="1790"/>
                  </a:lnTo>
                  <a:lnTo>
                    <a:pt x="504" y="1742"/>
                  </a:lnTo>
                  <a:lnTo>
                    <a:pt x="406" y="1688"/>
                  </a:lnTo>
                  <a:lnTo>
                    <a:pt x="308" y="1628"/>
                  </a:lnTo>
                  <a:lnTo>
                    <a:pt x="209" y="1560"/>
                  </a:lnTo>
                  <a:lnTo>
                    <a:pt x="110" y="1486"/>
                  </a:lnTo>
                  <a:lnTo>
                    <a:pt x="10" y="1406"/>
                  </a:lnTo>
                  <a:lnTo>
                    <a:pt x="3" y="1398"/>
                  </a:lnTo>
                  <a:lnTo>
                    <a:pt x="0" y="1389"/>
                  </a:lnTo>
                  <a:lnTo>
                    <a:pt x="1" y="1379"/>
                  </a:lnTo>
                  <a:lnTo>
                    <a:pt x="5" y="1369"/>
                  </a:lnTo>
                  <a:lnTo>
                    <a:pt x="12" y="1362"/>
                  </a:lnTo>
                  <a:lnTo>
                    <a:pt x="21" y="1358"/>
                  </a:lnTo>
                  <a:lnTo>
                    <a:pt x="31" y="1357"/>
                  </a:lnTo>
                  <a:lnTo>
                    <a:pt x="41" y="1360"/>
                  </a:lnTo>
                  <a:lnTo>
                    <a:pt x="44" y="1362"/>
                  </a:lnTo>
                  <a:lnTo>
                    <a:pt x="52" y="1365"/>
                  </a:lnTo>
                  <a:lnTo>
                    <a:pt x="63" y="1372"/>
                  </a:lnTo>
                  <a:lnTo>
                    <a:pt x="78" y="1379"/>
                  </a:lnTo>
                  <a:lnTo>
                    <a:pt x="97" y="1388"/>
                  </a:lnTo>
                  <a:lnTo>
                    <a:pt x="120" y="1399"/>
                  </a:lnTo>
                  <a:lnTo>
                    <a:pt x="146" y="1410"/>
                  </a:lnTo>
                  <a:lnTo>
                    <a:pt x="176" y="1423"/>
                  </a:lnTo>
                  <a:lnTo>
                    <a:pt x="208" y="1436"/>
                  </a:lnTo>
                  <a:lnTo>
                    <a:pt x="243" y="1450"/>
                  </a:lnTo>
                  <a:lnTo>
                    <a:pt x="282" y="1464"/>
                  </a:lnTo>
                  <a:lnTo>
                    <a:pt x="322" y="1478"/>
                  </a:lnTo>
                  <a:lnTo>
                    <a:pt x="365" y="1493"/>
                  </a:lnTo>
                  <a:lnTo>
                    <a:pt x="410" y="1508"/>
                  </a:lnTo>
                  <a:lnTo>
                    <a:pt x="458" y="1522"/>
                  </a:lnTo>
                  <a:lnTo>
                    <a:pt x="507" y="1536"/>
                  </a:lnTo>
                  <a:lnTo>
                    <a:pt x="558" y="1548"/>
                  </a:lnTo>
                  <a:lnTo>
                    <a:pt x="611" y="1560"/>
                  </a:lnTo>
                  <a:lnTo>
                    <a:pt x="665" y="1571"/>
                  </a:lnTo>
                  <a:lnTo>
                    <a:pt x="720" y="1580"/>
                  </a:lnTo>
                  <a:lnTo>
                    <a:pt x="777" y="1588"/>
                  </a:lnTo>
                  <a:lnTo>
                    <a:pt x="834" y="1594"/>
                  </a:lnTo>
                  <a:lnTo>
                    <a:pt x="892" y="1598"/>
                  </a:lnTo>
                  <a:lnTo>
                    <a:pt x="950" y="1600"/>
                  </a:lnTo>
                  <a:lnTo>
                    <a:pt x="1009" y="1600"/>
                  </a:lnTo>
                  <a:lnTo>
                    <a:pt x="1068" y="1597"/>
                  </a:lnTo>
                  <a:lnTo>
                    <a:pt x="1128" y="1592"/>
                  </a:lnTo>
                  <a:lnTo>
                    <a:pt x="1187" y="1584"/>
                  </a:lnTo>
                  <a:lnTo>
                    <a:pt x="1246" y="1573"/>
                  </a:lnTo>
                  <a:lnTo>
                    <a:pt x="1304" y="1558"/>
                  </a:lnTo>
                  <a:lnTo>
                    <a:pt x="1362" y="1540"/>
                  </a:lnTo>
                  <a:lnTo>
                    <a:pt x="1419" y="1519"/>
                  </a:lnTo>
                  <a:lnTo>
                    <a:pt x="1475" y="1493"/>
                  </a:lnTo>
                  <a:lnTo>
                    <a:pt x="1531" y="1464"/>
                  </a:lnTo>
                  <a:lnTo>
                    <a:pt x="1585" y="1430"/>
                  </a:lnTo>
                  <a:lnTo>
                    <a:pt x="1637" y="1393"/>
                  </a:lnTo>
                  <a:lnTo>
                    <a:pt x="1688" y="1349"/>
                  </a:lnTo>
                  <a:lnTo>
                    <a:pt x="1737" y="1302"/>
                  </a:lnTo>
                  <a:lnTo>
                    <a:pt x="1785" y="1250"/>
                  </a:lnTo>
                  <a:lnTo>
                    <a:pt x="1829" y="1192"/>
                  </a:lnTo>
                  <a:lnTo>
                    <a:pt x="1872" y="1130"/>
                  </a:lnTo>
                  <a:lnTo>
                    <a:pt x="1273" y="1130"/>
                  </a:lnTo>
                  <a:lnTo>
                    <a:pt x="1263" y="1128"/>
                  </a:lnTo>
                  <a:lnTo>
                    <a:pt x="1254" y="1123"/>
                  </a:lnTo>
                  <a:lnTo>
                    <a:pt x="1248" y="1114"/>
                  </a:lnTo>
                  <a:lnTo>
                    <a:pt x="1246" y="1104"/>
                  </a:lnTo>
                  <a:lnTo>
                    <a:pt x="1247" y="1094"/>
                  </a:lnTo>
                  <a:lnTo>
                    <a:pt x="1252" y="1085"/>
                  </a:lnTo>
                  <a:lnTo>
                    <a:pt x="2123" y="11"/>
                  </a:lnTo>
                  <a:lnTo>
                    <a:pt x="2129" y="5"/>
                  </a:lnTo>
                  <a:lnTo>
                    <a:pt x="2136" y="1"/>
                  </a:lnTo>
                  <a:lnTo>
                    <a:pt x="2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28800" y="2133600"/>
            <a:ext cx="1643399" cy="523220"/>
          </a:xfrm>
          <a:prstGeom prst="rect">
            <a:avLst/>
          </a:prstGeom>
          <a:noFill/>
        </p:spPr>
        <p:txBody>
          <a:bodyPr wrap="none" rtlCol="0">
            <a:spAutoFit/>
          </a:bodyPr>
          <a:lstStyle/>
          <a:p>
            <a:pPr algn="ctr"/>
            <a:r>
              <a:rPr lang="en-US" sz="2800" dirty="0" smtClean="0"/>
              <a:t>Quantity</a:t>
            </a:r>
            <a:endParaRPr lang="en-US" sz="2800" dirty="0"/>
          </a:p>
        </p:txBody>
      </p:sp>
      <p:sp>
        <p:nvSpPr>
          <p:cNvPr id="10" name="TextBox 9"/>
          <p:cNvSpPr txBox="1"/>
          <p:nvPr/>
        </p:nvSpPr>
        <p:spPr>
          <a:xfrm>
            <a:off x="5771817" y="2133600"/>
            <a:ext cx="1402949" cy="523220"/>
          </a:xfrm>
          <a:prstGeom prst="rect">
            <a:avLst/>
          </a:prstGeom>
          <a:noFill/>
        </p:spPr>
        <p:txBody>
          <a:bodyPr wrap="none" rtlCol="0">
            <a:spAutoFit/>
          </a:bodyPr>
          <a:lstStyle/>
          <a:p>
            <a:pPr algn="ctr"/>
            <a:r>
              <a:rPr lang="en-US" sz="2800" dirty="0" smtClean="0"/>
              <a:t>Quality</a:t>
            </a:r>
            <a:endParaRPr lang="en-US" sz="2800" dirty="0"/>
          </a:p>
        </p:txBody>
      </p:sp>
      <p:sp>
        <p:nvSpPr>
          <p:cNvPr id="11" name="Title 9"/>
          <p:cNvSpPr txBox="1">
            <a:spLocks/>
          </p:cNvSpPr>
          <p:nvPr/>
        </p:nvSpPr>
        <p:spPr bwMode="auto">
          <a:xfrm>
            <a:off x="1295400" y="0"/>
            <a:ext cx="533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chemeClr val="bg1"/>
                </a:solidFill>
                <a:effectLst/>
                <a:uLnTx/>
                <a:uFillTx/>
                <a:latin typeface="Arial" charset="0"/>
                <a:ea typeface="+mj-ea"/>
                <a:cs typeface="Arial" charset="0"/>
              </a:rPr>
              <a:t>Different Planning Process</a:t>
            </a:r>
          </a:p>
        </p:txBody>
      </p:sp>
      <p:grpSp>
        <p:nvGrpSpPr>
          <p:cNvPr id="12" name="Group 11"/>
          <p:cNvGrpSpPr/>
          <p:nvPr/>
        </p:nvGrpSpPr>
        <p:grpSpPr>
          <a:xfrm>
            <a:off x="381000" y="292102"/>
            <a:ext cx="762000" cy="622298"/>
            <a:chOff x="4381500" y="3275013"/>
            <a:chExt cx="381001" cy="311150"/>
          </a:xfrm>
          <a:solidFill>
            <a:srgbClr val="DEA900"/>
          </a:solidFill>
        </p:grpSpPr>
        <p:sp>
          <p:nvSpPr>
            <p:cNvPr id="13" name="Freeform 30"/>
            <p:cNvSpPr>
              <a:spLocks/>
            </p:cNvSpPr>
            <p:nvPr/>
          </p:nvSpPr>
          <p:spPr bwMode="auto">
            <a:xfrm>
              <a:off x="4381500" y="3275013"/>
              <a:ext cx="350838" cy="219075"/>
            </a:xfrm>
            <a:custGeom>
              <a:avLst/>
              <a:gdLst/>
              <a:ahLst/>
              <a:cxnLst>
                <a:cxn ang="0">
                  <a:pos x="1937" y="1"/>
                </a:cxn>
                <a:cxn ang="0">
                  <a:pos x="2120" y="23"/>
                </a:cxn>
                <a:cxn ang="0">
                  <a:pos x="2307" y="72"/>
                </a:cxn>
                <a:cxn ang="0">
                  <a:pos x="2498" y="146"/>
                </a:cxn>
                <a:cxn ang="0">
                  <a:pos x="2691" y="248"/>
                </a:cxn>
                <a:cxn ang="0">
                  <a:pos x="2889" y="376"/>
                </a:cxn>
                <a:cxn ang="0">
                  <a:pos x="3088" y="530"/>
                </a:cxn>
                <a:cxn ang="0">
                  <a:pos x="3098" y="548"/>
                </a:cxn>
                <a:cxn ang="0">
                  <a:pos x="3093" y="568"/>
                </a:cxn>
                <a:cxn ang="0">
                  <a:pos x="3077" y="579"/>
                </a:cxn>
                <a:cxn ang="0">
                  <a:pos x="3057" y="576"/>
                </a:cxn>
                <a:cxn ang="0">
                  <a:pos x="3046" y="571"/>
                </a:cxn>
                <a:cxn ang="0">
                  <a:pos x="3019" y="558"/>
                </a:cxn>
                <a:cxn ang="0">
                  <a:pos x="2977" y="538"/>
                </a:cxn>
                <a:cxn ang="0">
                  <a:pos x="2922" y="514"/>
                </a:cxn>
                <a:cxn ang="0">
                  <a:pos x="2854" y="487"/>
                </a:cxn>
                <a:cxn ang="0">
                  <a:pos x="2776" y="458"/>
                </a:cxn>
                <a:cxn ang="0">
                  <a:pos x="2640" y="416"/>
                </a:cxn>
                <a:cxn ang="0">
                  <a:pos x="2539" y="389"/>
                </a:cxn>
                <a:cxn ang="0">
                  <a:pos x="2433" y="366"/>
                </a:cxn>
                <a:cxn ang="0">
                  <a:pos x="2321" y="349"/>
                </a:cxn>
                <a:cxn ang="0">
                  <a:pos x="2206" y="339"/>
                </a:cxn>
                <a:cxn ang="0">
                  <a:pos x="2088" y="337"/>
                </a:cxn>
                <a:cxn ang="0">
                  <a:pos x="1970" y="345"/>
                </a:cxn>
                <a:cxn ang="0">
                  <a:pos x="1852" y="364"/>
                </a:cxn>
                <a:cxn ang="0">
                  <a:pos x="1736" y="396"/>
                </a:cxn>
                <a:cxn ang="0">
                  <a:pos x="1622" y="444"/>
                </a:cxn>
                <a:cxn ang="0">
                  <a:pos x="1513" y="506"/>
                </a:cxn>
                <a:cxn ang="0">
                  <a:pos x="1410" y="587"/>
                </a:cxn>
                <a:cxn ang="0">
                  <a:pos x="1313" y="687"/>
                </a:cxn>
                <a:cxn ang="0">
                  <a:pos x="1226" y="807"/>
                </a:cxn>
                <a:cxn ang="0">
                  <a:pos x="1835" y="809"/>
                </a:cxn>
                <a:cxn ang="0">
                  <a:pos x="1850" y="823"/>
                </a:cxn>
                <a:cxn ang="0">
                  <a:pos x="1851" y="843"/>
                </a:cxn>
                <a:cxn ang="0">
                  <a:pos x="974" y="1927"/>
                </a:cxn>
                <a:cxn ang="0">
                  <a:pos x="954" y="1937"/>
                </a:cxn>
                <a:cxn ang="0">
                  <a:pos x="938" y="1933"/>
                </a:cxn>
                <a:cxn ang="0">
                  <a:pos x="7" y="853"/>
                </a:cxn>
                <a:cxn ang="0">
                  <a:pos x="0" y="835"/>
                </a:cxn>
                <a:cxn ang="0">
                  <a:pos x="8" y="815"/>
                </a:cxn>
                <a:cxn ang="0">
                  <a:pos x="27" y="807"/>
                </a:cxn>
                <a:cxn ang="0">
                  <a:pos x="662" y="780"/>
                </a:cxn>
                <a:cxn ang="0">
                  <a:pos x="702" y="718"/>
                </a:cxn>
                <a:cxn ang="0">
                  <a:pos x="753" y="644"/>
                </a:cxn>
                <a:cxn ang="0">
                  <a:pos x="817" y="562"/>
                </a:cxn>
                <a:cxn ang="0">
                  <a:pos x="892" y="475"/>
                </a:cxn>
                <a:cxn ang="0">
                  <a:pos x="979" y="385"/>
                </a:cxn>
                <a:cxn ang="0">
                  <a:pos x="1078" y="299"/>
                </a:cxn>
                <a:cxn ang="0">
                  <a:pos x="1189" y="217"/>
                </a:cxn>
                <a:cxn ang="0">
                  <a:pos x="1311" y="143"/>
                </a:cxn>
                <a:cxn ang="0">
                  <a:pos x="1445" y="81"/>
                </a:cxn>
                <a:cxn ang="0">
                  <a:pos x="1590" y="34"/>
                </a:cxn>
                <a:cxn ang="0">
                  <a:pos x="1756" y="6"/>
                </a:cxn>
              </a:cxnLst>
              <a:rect l="0" t="0" r="r" b="b"/>
              <a:pathLst>
                <a:path w="3098" h="1937">
                  <a:moveTo>
                    <a:pt x="1846" y="0"/>
                  </a:moveTo>
                  <a:lnTo>
                    <a:pt x="1937" y="1"/>
                  </a:lnTo>
                  <a:lnTo>
                    <a:pt x="2027" y="9"/>
                  </a:lnTo>
                  <a:lnTo>
                    <a:pt x="2120" y="23"/>
                  </a:lnTo>
                  <a:lnTo>
                    <a:pt x="2213" y="45"/>
                  </a:lnTo>
                  <a:lnTo>
                    <a:pt x="2307" y="72"/>
                  </a:lnTo>
                  <a:lnTo>
                    <a:pt x="2402" y="106"/>
                  </a:lnTo>
                  <a:lnTo>
                    <a:pt x="2498" y="146"/>
                  </a:lnTo>
                  <a:lnTo>
                    <a:pt x="2594" y="195"/>
                  </a:lnTo>
                  <a:lnTo>
                    <a:pt x="2691" y="248"/>
                  </a:lnTo>
                  <a:lnTo>
                    <a:pt x="2790" y="309"/>
                  </a:lnTo>
                  <a:lnTo>
                    <a:pt x="2889" y="376"/>
                  </a:lnTo>
                  <a:lnTo>
                    <a:pt x="2988" y="450"/>
                  </a:lnTo>
                  <a:lnTo>
                    <a:pt x="3088" y="530"/>
                  </a:lnTo>
                  <a:lnTo>
                    <a:pt x="3095" y="538"/>
                  </a:lnTo>
                  <a:lnTo>
                    <a:pt x="3098" y="548"/>
                  </a:lnTo>
                  <a:lnTo>
                    <a:pt x="3097" y="558"/>
                  </a:lnTo>
                  <a:lnTo>
                    <a:pt x="3093" y="568"/>
                  </a:lnTo>
                  <a:lnTo>
                    <a:pt x="3086" y="575"/>
                  </a:lnTo>
                  <a:lnTo>
                    <a:pt x="3077" y="579"/>
                  </a:lnTo>
                  <a:lnTo>
                    <a:pt x="3067" y="579"/>
                  </a:lnTo>
                  <a:lnTo>
                    <a:pt x="3057" y="576"/>
                  </a:lnTo>
                  <a:lnTo>
                    <a:pt x="3054" y="574"/>
                  </a:lnTo>
                  <a:lnTo>
                    <a:pt x="3046" y="571"/>
                  </a:lnTo>
                  <a:lnTo>
                    <a:pt x="3034" y="565"/>
                  </a:lnTo>
                  <a:lnTo>
                    <a:pt x="3019" y="558"/>
                  </a:lnTo>
                  <a:lnTo>
                    <a:pt x="3001" y="549"/>
                  </a:lnTo>
                  <a:lnTo>
                    <a:pt x="2977" y="538"/>
                  </a:lnTo>
                  <a:lnTo>
                    <a:pt x="2952" y="526"/>
                  </a:lnTo>
                  <a:lnTo>
                    <a:pt x="2922" y="514"/>
                  </a:lnTo>
                  <a:lnTo>
                    <a:pt x="2890" y="501"/>
                  </a:lnTo>
                  <a:lnTo>
                    <a:pt x="2854" y="487"/>
                  </a:lnTo>
                  <a:lnTo>
                    <a:pt x="2816" y="473"/>
                  </a:lnTo>
                  <a:lnTo>
                    <a:pt x="2776" y="458"/>
                  </a:lnTo>
                  <a:lnTo>
                    <a:pt x="2687" y="429"/>
                  </a:lnTo>
                  <a:lnTo>
                    <a:pt x="2640" y="416"/>
                  </a:lnTo>
                  <a:lnTo>
                    <a:pt x="2590" y="401"/>
                  </a:lnTo>
                  <a:lnTo>
                    <a:pt x="2539" y="389"/>
                  </a:lnTo>
                  <a:lnTo>
                    <a:pt x="2487" y="377"/>
                  </a:lnTo>
                  <a:lnTo>
                    <a:pt x="2433" y="366"/>
                  </a:lnTo>
                  <a:lnTo>
                    <a:pt x="2377" y="357"/>
                  </a:lnTo>
                  <a:lnTo>
                    <a:pt x="2321" y="349"/>
                  </a:lnTo>
                  <a:lnTo>
                    <a:pt x="2264" y="343"/>
                  </a:lnTo>
                  <a:lnTo>
                    <a:pt x="2206" y="339"/>
                  </a:lnTo>
                  <a:lnTo>
                    <a:pt x="2147" y="337"/>
                  </a:lnTo>
                  <a:lnTo>
                    <a:pt x="2088" y="337"/>
                  </a:lnTo>
                  <a:lnTo>
                    <a:pt x="2029" y="340"/>
                  </a:lnTo>
                  <a:lnTo>
                    <a:pt x="1970" y="345"/>
                  </a:lnTo>
                  <a:lnTo>
                    <a:pt x="1911" y="353"/>
                  </a:lnTo>
                  <a:lnTo>
                    <a:pt x="1852" y="364"/>
                  </a:lnTo>
                  <a:lnTo>
                    <a:pt x="1794" y="378"/>
                  </a:lnTo>
                  <a:lnTo>
                    <a:pt x="1736" y="396"/>
                  </a:lnTo>
                  <a:lnTo>
                    <a:pt x="1679" y="418"/>
                  </a:lnTo>
                  <a:lnTo>
                    <a:pt x="1622" y="444"/>
                  </a:lnTo>
                  <a:lnTo>
                    <a:pt x="1567" y="473"/>
                  </a:lnTo>
                  <a:lnTo>
                    <a:pt x="1513" y="506"/>
                  </a:lnTo>
                  <a:lnTo>
                    <a:pt x="1461" y="545"/>
                  </a:lnTo>
                  <a:lnTo>
                    <a:pt x="1410" y="587"/>
                  </a:lnTo>
                  <a:lnTo>
                    <a:pt x="1361" y="634"/>
                  </a:lnTo>
                  <a:lnTo>
                    <a:pt x="1313" y="687"/>
                  </a:lnTo>
                  <a:lnTo>
                    <a:pt x="1269" y="744"/>
                  </a:lnTo>
                  <a:lnTo>
                    <a:pt x="1226" y="807"/>
                  </a:lnTo>
                  <a:lnTo>
                    <a:pt x="1825" y="807"/>
                  </a:lnTo>
                  <a:lnTo>
                    <a:pt x="1835" y="809"/>
                  </a:lnTo>
                  <a:lnTo>
                    <a:pt x="1844" y="814"/>
                  </a:lnTo>
                  <a:lnTo>
                    <a:pt x="1850" y="823"/>
                  </a:lnTo>
                  <a:lnTo>
                    <a:pt x="1852" y="833"/>
                  </a:lnTo>
                  <a:lnTo>
                    <a:pt x="1851" y="843"/>
                  </a:lnTo>
                  <a:lnTo>
                    <a:pt x="1846" y="852"/>
                  </a:lnTo>
                  <a:lnTo>
                    <a:pt x="974" y="1927"/>
                  </a:lnTo>
                  <a:lnTo>
                    <a:pt x="965" y="1934"/>
                  </a:lnTo>
                  <a:lnTo>
                    <a:pt x="954" y="1937"/>
                  </a:lnTo>
                  <a:lnTo>
                    <a:pt x="945" y="1936"/>
                  </a:lnTo>
                  <a:lnTo>
                    <a:pt x="938" y="1933"/>
                  </a:lnTo>
                  <a:lnTo>
                    <a:pt x="932" y="1928"/>
                  </a:lnTo>
                  <a:lnTo>
                    <a:pt x="7" y="853"/>
                  </a:lnTo>
                  <a:lnTo>
                    <a:pt x="2" y="844"/>
                  </a:lnTo>
                  <a:lnTo>
                    <a:pt x="0" y="835"/>
                  </a:lnTo>
                  <a:lnTo>
                    <a:pt x="2" y="823"/>
                  </a:lnTo>
                  <a:lnTo>
                    <a:pt x="8" y="815"/>
                  </a:lnTo>
                  <a:lnTo>
                    <a:pt x="17" y="809"/>
                  </a:lnTo>
                  <a:lnTo>
                    <a:pt x="27" y="807"/>
                  </a:lnTo>
                  <a:lnTo>
                    <a:pt x="647" y="807"/>
                  </a:lnTo>
                  <a:lnTo>
                    <a:pt x="662" y="780"/>
                  </a:lnTo>
                  <a:lnTo>
                    <a:pt x="680" y="751"/>
                  </a:lnTo>
                  <a:lnTo>
                    <a:pt x="702" y="718"/>
                  </a:lnTo>
                  <a:lnTo>
                    <a:pt x="726" y="683"/>
                  </a:lnTo>
                  <a:lnTo>
                    <a:pt x="753" y="644"/>
                  </a:lnTo>
                  <a:lnTo>
                    <a:pt x="784" y="604"/>
                  </a:lnTo>
                  <a:lnTo>
                    <a:pt x="817" y="562"/>
                  </a:lnTo>
                  <a:lnTo>
                    <a:pt x="853" y="518"/>
                  </a:lnTo>
                  <a:lnTo>
                    <a:pt x="892" y="475"/>
                  </a:lnTo>
                  <a:lnTo>
                    <a:pt x="935" y="430"/>
                  </a:lnTo>
                  <a:lnTo>
                    <a:pt x="979" y="385"/>
                  </a:lnTo>
                  <a:lnTo>
                    <a:pt x="1027" y="342"/>
                  </a:lnTo>
                  <a:lnTo>
                    <a:pt x="1078" y="299"/>
                  </a:lnTo>
                  <a:lnTo>
                    <a:pt x="1132" y="256"/>
                  </a:lnTo>
                  <a:lnTo>
                    <a:pt x="1189" y="217"/>
                  </a:lnTo>
                  <a:lnTo>
                    <a:pt x="1248" y="179"/>
                  </a:lnTo>
                  <a:lnTo>
                    <a:pt x="1311" y="143"/>
                  </a:lnTo>
                  <a:lnTo>
                    <a:pt x="1377" y="110"/>
                  </a:lnTo>
                  <a:lnTo>
                    <a:pt x="1445" y="81"/>
                  </a:lnTo>
                  <a:lnTo>
                    <a:pt x="1516" y="56"/>
                  </a:lnTo>
                  <a:lnTo>
                    <a:pt x="1590" y="34"/>
                  </a:lnTo>
                  <a:lnTo>
                    <a:pt x="1668" y="18"/>
                  </a:lnTo>
                  <a:lnTo>
                    <a:pt x="1756" y="6"/>
                  </a:lnTo>
                  <a:lnTo>
                    <a:pt x="1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31"/>
            <p:cNvSpPr>
              <a:spLocks/>
            </p:cNvSpPr>
            <p:nvPr/>
          </p:nvSpPr>
          <p:spPr bwMode="auto">
            <a:xfrm>
              <a:off x="4411663" y="3367088"/>
              <a:ext cx="350838" cy="219075"/>
            </a:xfrm>
            <a:custGeom>
              <a:avLst/>
              <a:gdLst/>
              <a:ahLst/>
              <a:cxnLst>
                <a:cxn ang="0">
                  <a:pos x="2152" y="1"/>
                </a:cxn>
                <a:cxn ang="0">
                  <a:pos x="2166" y="10"/>
                </a:cxn>
                <a:cxn ang="0">
                  <a:pos x="3096" y="1092"/>
                </a:cxn>
                <a:cxn ang="0">
                  <a:pos x="3097" y="1108"/>
                </a:cxn>
                <a:cxn ang="0">
                  <a:pos x="3089" y="1123"/>
                </a:cxn>
                <a:cxn ang="0">
                  <a:pos x="3069" y="1130"/>
                </a:cxn>
                <a:cxn ang="0">
                  <a:pos x="2436" y="1156"/>
                </a:cxn>
                <a:cxn ang="0">
                  <a:pos x="2396" y="1218"/>
                </a:cxn>
                <a:cxn ang="0">
                  <a:pos x="2345" y="1292"/>
                </a:cxn>
                <a:cxn ang="0">
                  <a:pos x="2281" y="1375"/>
                </a:cxn>
                <a:cxn ang="0">
                  <a:pos x="2206" y="1462"/>
                </a:cxn>
                <a:cxn ang="0">
                  <a:pos x="2119" y="1551"/>
                </a:cxn>
                <a:cxn ang="0">
                  <a:pos x="2020" y="1639"/>
                </a:cxn>
                <a:cxn ang="0">
                  <a:pos x="1909" y="1720"/>
                </a:cxn>
                <a:cxn ang="0">
                  <a:pos x="1787" y="1794"/>
                </a:cxn>
                <a:cxn ang="0">
                  <a:pos x="1653" y="1856"/>
                </a:cxn>
                <a:cxn ang="0">
                  <a:pos x="1508" y="1903"/>
                </a:cxn>
                <a:cxn ang="0">
                  <a:pos x="1342" y="1931"/>
                </a:cxn>
                <a:cxn ang="0">
                  <a:pos x="1161" y="1936"/>
                </a:cxn>
                <a:cxn ang="0">
                  <a:pos x="978" y="1914"/>
                </a:cxn>
                <a:cxn ang="0">
                  <a:pos x="791" y="1865"/>
                </a:cxn>
                <a:cxn ang="0">
                  <a:pos x="600" y="1790"/>
                </a:cxn>
                <a:cxn ang="0">
                  <a:pos x="406" y="1688"/>
                </a:cxn>
                <a:cxn ang="0">
                  <a:pos x="209" y="1560"/>
                </a:cxn>
                <a:cxn ang="0">
                  <a:pos x="10" y="1406"/>
                </a:cxn>
                <a:cxn ang="0">
                  <a:pos x="0" y="1389"/>
                </a:cxn>
                <a:cxn ang="0">
                  <a:pos x="5" y="1369"/>
                </a:cxn>
                <a:cxn ang="0">
                  <a:pos x="21" y="1358"/>
                </a:cxn>
                <a:cxn ang="0">
                  <a:pos x="41" y="1360"/>
                </a:cxn>
                <a:cxn ang="0">
                  <a:pos x="52" y="1365"/>
                </a:cxn>
                <a:cxn ang="0">
                  <a:pos x="78" y="1379"/>
                </a:cxn>
                <a:cxn ang="0">
                  <a:pos x="120" y="1399"/>
                </a:cxn>
                <a:cxn ang="0">
                  <a:pos x="176" y="1423"/>
                </a:cxn>
                <a:cxn ang="0">
                  <a:pos x="243" y="1450"/>
                </a:cxn>
                <a:cxn ang="0">
                  <a:pos x="322" y="1478"/>
                </a:cxn>
                <a:cxn ang="0">
                  <a:pos x="410" y="1508"/>
                </a:cxn>
                <a:cxn ang="0">
                  <a:pos x="507" y="1536"/>
                </a:cxn>
                <a:cxn ang="0">
                  <a:pos x="611" y="1560"/>
                </a:cxn>
                <a:cxn ang="0">
                  <a:pos x="720" y="1580"/>
                </a:cxn>
                <a:cxn ang="0">
                  <a:pos x="834" y="1594"/>
                </a:cxn>
                <a:cxn ang="0">
                  <a:pos x="950" y="1600"/>
                </a:cxn>
                <a:cxn ang="0">
                  <a:pos x="1068" y="1597"/>
                </a:cxn>
                <a:cxn ang="0">
                  <a:pos x="1187" y="1584"/>
                </a:cxn>
                <a:cxn ang="0">
                  <a:pos x="1304" y="1558"/>
                </a:cxn>
                <a:cxn ang="0">
                  <a:pos x="1419" y="1519"/>
                </a:cxn>
                <a:cxn ang="0">
                  <a:pos x="1531" y="1464"/>
                </a:cxn>
                <a:cxn ang="0">
                  <a:pos x="1637" y="1393"/>
                </a:cxn>
                <a:cxn ang="0">
                  <a:pos x="1737" y="1302"/>
                </a:cxn>
                <a:cxn ang="0">
                  <a:pos x="1829" y="1192"/>
                </a:cxn>
                <a:cxn ang="0">
                  <a:pos x="1273" y="1130"/>
                </a:cxn>
                <a:cxn ang="0">
                  <a:pos x="1254" y="1123"/>
                </a:cxn>
                <a:cxn ang="0">
                  <a:pos x="1246" y="1104"/>
                </a:cxn>
                <a:cxn ang="0">
                  <a:pos x="1252" y="1085"/>
                </a:cxn>
                <a:cxn ang="0">
                  <a:pos x="2129" y="5"/>
                </a:cxn>
                <a:cxn ang="0">
                  <a:pos x="2144" y="0"/>
                </a:cxn>
              </a:cxnLst>
              <a:rect l="0" t="0" r="r" b="b"/>
              <a:pathLst>
                <a:path w="3098" h="1937">
                  <a:moveTo>
                    <a:pt x="2144" y="0"/>
                  </a:moveTo>
                  <a:lnTo>
                    <a:pt x="2152" y="1"/>
                  </a:lnTo>
                  <a:lnTo>
                    <a:pt x="2160" y="5"/>
                  </a:lnTo>
                  <a:lnTo>
                    <a:pt x="2166" y="10"/>
                  </a:lnTo>
                  <a:lnTo>
                    <a:pt x="3091" y="1084"/>
                  </a:lnTo>
                  <a:lnTo>
                    <a:pt x="3096" y="1092"/>
                  </a:lnTo>
                  <a:lnTo>
                    <a:pt x="3098" y="1102"/>
                  </a:lnTo>
                  <a:lnTo>
                    <a:pt x="3097" y="1108"/>
                  </a:lnTo>
                  <a:lnTo>
                    <a:pt x="3096" y="1113"/>
                  </a:lnTo>
                  <a:lnTo>
                    <a:pt x="3089" y="1123"/>
                  </a:lnTo>
                  <a:lnTo>
                    <a:pt x="3081" y="1128"/>
                  </a:lnTo>
                  <a:lnTo>
                    <a:pt x="3069" y="1130"/>
                  </a:lnTo>
                  <a:lnTo>
                    <a:pt x="2451" y="1130"/>
                  </a:lnTo>
                  <a:lnTo>
                    <a:pt x="2436" y="1156"/>
                  </a:lnTo>
                  <a:lnTo>
                    <a:pt x="2418" y="1185"/>
                  </a:lnTo>
                  <a:lnTo>
                    <a:pt x="2396" y="1218"/>
                  </a:lnTo>
                  <a:lnTo>
                    <a:pt x="2372" y="1254"/>
                  </a:lnTo>
                  <a:lnTo>
                    <a:pt x="2345" y="1292"/>
                  </a:lnTo>
                  <a:lnTo>
                    <a:pt x="2314" y="1332"/>
                  </a:lnTo>
                  <a:lnTo>
                    <a:pt x="2281" y="1375"/>
                  </a:lnTo>
                  <a:lnTo>
                    <a:pt x="2245" y="1418"/>
                  </a:lnTo>
                  <a:lnTo>
                    <a:pt x="2206" y="1462"/>
                  </a:lnTo>
                  <a:lnTo>
                    <a:pt x="2163" y="1507"/>
                  </a:lnTo>
                  <a:lnTo>
                    <a:pt x="2119" y="1551"/>
                  </a:lnTo>
                  <a:lnTo>
                    <a:pt x="2071" y="1595"/>
                  </a:lnTo>
                  <a:lnTo>
                    <a:pt x="2020" y="1639"/>
                  </a:lnTo>
                  <a:lnTo>
                    <a:pt x="1966" y="1680"/>
                  </a:lnTo>
                  <a:lnTo>
                    <a:pt x="1909" y="1720"/>
                  </a:lnTo>
                  <a:lnTo>
                    <a:pt x="1850" y="1759"/>
                  </a:lnTo>
                  <a:lnTo>
                    <a:pt x="1787" y="1794"/>
                  </a:lnTo>
                  <a:lnTo>
                    <a:pt x="1721" y="1827"/>
                  </a:lnTo>
                  <a:lnTo>
                    <a:pt x="1653" y="1856"/>
                  </a:lnTo>
                  <a:lnTo>
                    <a:pt x="1582" y="1882"/>
                  </a:lnTo>
                  <a:lnTo>
                    <a:pt x="1508" y="1903"/>
                  </a:lnTo>
                  <a:lnTo>
                    <a:pt x="1430" y="1919"/>
                  </a:lnTo>
                  <a:lnTo>
                    <a:pt x="1342" y="1931"/>
                  </a:lnTo>
                  <a:lnTo>
                    <a:pt x="1252" y="1937"/>
                  </a:lnTo>
                  <a:lnTo>
                    <a:pt x="1161" y="1936"/>
                  </a:lnTo>
                  <a:lnTo>
                    <a:pt x="1071" y="1928"/>
                  </a:lnTo>
                  <a:lnTo>
                    <a:pt x="978" y="1914"/>
                  </a:lnTo>
                  <a:lnTo>
                    <a:pt x="884" y="1893"/>
                  </a:lnTo>
                  <a:lnTo>
                    <a:pt x="791" y="1865"/>
                  </a:lnTo>
                  <a:lnTo>
                    <a:pt x="696" y="1831"/>
                  </a:lnTo>
                  <a:lnTo>
                    <a:pt x="600" y="1790"/>
                  </a:lnTo>
                  <a:lnTo>
                    <a:pt x="504" y="1742"/>
                  </a:lnTo>
                  <a:lnTo>
                    <a:pt x="406" y="1688"/>
                  </a:lnTo>
                  <a:lnTo>
                    <a:pt x="308" y="1628"/>
                  </a:lnTo>
                  <a:lnTo>
                    <a:pt x="209" y="1560"/>
                  </a:lnTo>
                  <a:lnTo>
                    <a:pt x="110" y="1486"/>
                  </a:lnTo>
                  <a:lnTo>
                    <a:pt x="10" y="1406"/>
                  </a:lnTo>
                  <a:lnTo>
                    <a:pt x="3" y="1398"/>
                  </a:lnTo>
                  <a:lnTo>
                    <a:pt x="0" y="1389"/>
                  </a:lnTo>
                  <a:lnTo>
                    <a:pt x="1" y="1379"/>
                  </a:lnTo>
                  <a:lnTo>
                    <a:pt x="5" y="1369"/>
                  </a:lnTo>
                  <a:lnTo>
                    <a:pt x="12" y="1362"/>
                  </a:lnTo>
                  <a:lnTo>
                    <a:pt x="21" y="1358"/>
                  </a:lnTo>
                  <a:lnTo>
                    <a:pt x="31" y="1357"/>
                  </a:lnTo>
                  <a:lnTo>
                    <a:pt x="41" y="1360"/>
                  </a:lnTo>
                  <a:lnTo>
                    <a:pt x="44" y="1362"/>
                  </a:lnTo>
                  <a:lnTo>
                    <a:pt x="52" y="1365"/>
                  </a:lnTo>
                  <a:lnTo>
                    <a:pt x="63" y="1372"/>
                  </a:lnTo>
                  <a:lnTo>
                    <a:pt x="78" y="1379"/>
                  </a:lnTo>
                  <a:lnTo>
                    <a:pt x="97" y="1388"/>
                  </a:lnTo>
                  <a:lnTo>
                    <a:pt x="120" y="1399"/>
                  </a:lnTo>
                  <a:lnTo>
                    <a:pt x="146" y="1410"/>
                  </a:lnTo>
                  <a:lnTo>
                    <a:pt x="176" y="1423"/>
                  </a:lnTo>
                  <a:lnTo>
                    <a:pt x="208" y="1436"/>
                  </a:lnTo>
                  <a:lnTo>
                    <a:pt x="243" y="1450"/>
                  </a:lnTo>
                  <a:lnTo>
                    <a:pt x="282" y="1464"/>
                  </a:lnTo>
                  <a:lnTo>
                    <a:pt x="322" y="1478"/>
                  </a:lnTo>
                  <a:lnTo>
                    <a:pt x="365" y="1493"/>
                  </a:lnTo>
                  <a:lnTo>
                    <a:pt x="410" y="1508"/>
                  </a:lnTo>
                  <a:lnTo>
                    <a:pt x="458" y="1522"/>
                  </a:lnTo>
                  <a:lnTo>
                    <a:pt x="507" y="1536"/>
                  </a:lnTo>
                  <a:lnTo>
                    <a:pt x="558" y="1548"/>
                  </a:lnTo>
                  <a:lnTo>
                    <a:pt x="611" y="1560"/>
                  </a:lnTo>
                  <a:lnTo>
                    <a:pt x="665" y="1571"/>
                  </a:lnTo>
                  <a:lnTo>
                    <a:pt x="720" y="1580"/>
                  </a:lnTo>
                  <a:lnTo>
                    <a:pt x="777" y="1588"/>
                  </a:lnTo>
                  <a:lnTo>
                    <a:pt x="834" y="1594"/>
                  </a:lnTo>
                  <a:lnTo>
                    <a:pt x="892" y="1598"/>
                  </a:lnTo>
                  <a:lnTo>
                    <a:pt x="950" y="1600"/>
                  </a:lnTo>
                  <a:lnTo>
                    <a:pt x="1009" y="1600"/>
                  </a:lnTo>
                  <a:lnTo>
                    <a:pt x="1068" y="1597"/>
                  </a:lnTo>
                  <a:lnTo>
                    <a:pt x="1128" y="1592"/>
                  </a:lnTo>
                  <a:lnTo>
                    <a:pt x="1187" y="1584"/>
                  </a:lnTo>
                  <a:lnTo>
                    <a:pt x="1246" y="1573"/>
                  </a:lnTo>
                  <a:lnTo>
                    <a:pt x="1304" y="1558"/>
                  </a:lnTo>
                  <a:lnTo>
                    <a:pt x="1362" y="1540"/>
                  </a:lnTo>
                  <a:lnTo>
                    <a:pt x="1419" y="1519"/>
                  </a:lnTo>
                  <a:lnTo>
                    <a:pt x="1475" y="1493"/>
                  </a:lnTo>
                  <a:lnTo>
                    <a:pt x="1531" y="1464"/>
                  </a:lnTo>
                  <a:lnTo>
                    <a:pt x="1585" y="1430"/>
                  </a:lnTo>
                  <a:lnTo>
                    <a:pt x="1637" y="1393"/>
                  </a:lnTo>
                  <a:lnTo>
                    <a:pt x="1688" y="1349"/>
                  </a:lnTo>
                  <a:lnTo>
                    <a:pt x="1737" y="1302"/>
                  </a:lnTo>
                  <a:lnTo>
                    <a:pt x="1785" y="1250"/>
                  </a:lnTo>
                  <a:lnTo>
                    <a:pt x="1829" y="1192"/>
                  </a:lnTo>
                  <a:lnTo>
                    <a:pt x="1872" y="1130"/>
                  </a:lnTo>
                  <a:lnTo>
                    <a:pt x="1273" y="1130"/>
                  </a:lnTo>
                  <a:lnTo>
                    <a:pt x="1263" y="1128"/>
                  </a:lnTo>
                  <a:lnTo>
                    <a:pt x="1254" y="1123"/>
                  </a:lnTo>
                  <a:lnTo>
                    <a:pt x="1248" y="1114"/>
                  </a:lnTo>
                  <a:lnTo>
                    <a:pt x="1246" y="1104"/>
                  </a:lnTo>
                  <a:lnTo>
                    <a:pt x="1247" y="1094"/>
                  </a:lnTo>
                  <a:lnTo>
                    <a:pt x="1252" y="1085"/>
                  </a:lnTo>
                  <a:lnTo>
                    <a:pt x="2123" y="11"/>
                  </a:lnTo>
                  <a:lnTo>
                    <a:pt x="2129" y="5"/>
                  </a:lnTo>
                  <a:lnTo>
                    <a:pt x="2136" y="1"/>
                  </a:lnTo>
                  <a:lnTo>
                    <a:pt x="2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9" name="Chart 8"/>
          <p:cNvGraphicFramePr/>
          <p:nvPr/>
        </p:nvGraphicFramePr>
        <p:xfrm>
          <a:off x="457200" y="2743200"/>
          <a:ext cx="44577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4267200" y="2743200"/>
          <a:ext cx="44577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1524000" y="3638490"/>
            <a:ext cx="1026243" cy="400110"/>
          </a:xfrm>
          <a:prstGeom prst="rect">
            <a:avLst/>
          </a:prstGeom>
          <a:noFill/>
        </p:spPr>
        <p:txBody>
          <a:bodyPr wrap="none" rtlCol="0">
            <a:spAutoFit/>
          </a:bodyPr>
          <a:lstStyle/>
          <a:p>
            <a:r>
              <a:rPr lang="en-US" sz="2000" dirty="0" smtClean="0"/>
              <a:t>Stocks</a:t>
            </a:r>
            <a:endParaRPr lang="en-US" sz="2000" dirty="0"/>
          </a:p>
        </p:txBody>
      </p:sp>
      <p:sp>
        <p:nvSpPr>
          <p:cNvPr id="17" name="TextBox 16"/>
          <p:cNvSpPr txBox="1"/>
          <p:nvPr/>
        </p:nvSpPr>
        <p:spPr>
          <a:xfrm>
            <a:off x="2209800" y="4876800"/>
            <a:ext cx="813043" cy="400110"/>
          </a:xfrm>
          <a:prstGeom prst="rect">
            <a:avLst/>
          </a:prstGeom>
          <a:noFill/>
        </p:spPr>
        <p:txBody>
          <a:bodyPr wrap="none" rtlCol="0">
            <a:spAutoFit/>
          </a:bodyPr>
          <a:lstStyle/>
          <a:p>
            <a:r>
              <a:rPr lang="en-US" sz="2000" dirty="0" smtClean="0"/>
              <a:t>Cash</a:t>
            </a:r>
            <a:endParaRPr lang="en-US" sz="2000" dirty="0"/>
          </a:p>
        </p:txBody>
      </p:sp>
      <p:sp>
        <p:nvSpPr>
          <p:cNvPr id="18" name="TextBox 17"/>
          <p:cNvSpPr txBox="1"/>
          <p:nvPr/>
        </p:nvSpPr>
        <p:spPr>
          <a:xfrm>
            <a:off x="2804532" y="3657600"/>
            <a:ext cx="984565" cy="400110"/>
          </a:xfrm>
          <a:prstGeom prst="rect">
            <a:avLst/>
          </a:prstGeom>
          <a:noFill/>
        </p:spPr>
        <p:txBody>
          <a:bodyPr wrap="none" rtlCol="0">
            <a:spAutoFit/>
          </a:bodyPr>
          <a:lstStyle/>
          <a:p>
            <a:r>
              <a:rPr lang="en-US" sz="2000" dirty="0" smtClean="0"/>
              <a:t>Bonds</a:t>
            </a:r>
            <a:endParaRPr lang="en-US" sz="2000" dirty="0"/>
          </a:p>
        </p:txBody>
      </p:sp>
      <p:pic>
        <p:nvPicPr>
          <p:cNvPr id="2738" name="Picture 2737" descr="icecream vector 149314476 [Converted].png"/>
          <p:cNvPicPr>
            <a:picLocks noChangeAspect="1"/>
          </p:cNvPicPr>
          <p:nvPr/>
        </p:nvPicPr>
        <p:blipFill>
          <a:blip r:embed="rId5" cstate="print"/>
          <a:stretch>
            <a:fillRect/>
          </a:stretch>
        </p:blipFill>
        <p:spPr>
          <a:xfrm>
            <a:off x="6858000" y="3238886"/>
            <a:ext cx="553915" cy="1180714"/>
          </a:xfrm>
          <a:prstGeom prst="rect">
            <a:avLst/>
          </a:prstGeom>
        </p:spPr>
      </p:pic>
      <p:pic>
        <p:nvPicPr>
          <p:cNvPr id="2739" name="Picture 2738" descr="fork.png"/>
          <p:cNvPicPr>
            <a:picLocks noChangeAspect="1"/>
          </p:cNvPicPr>
          <p:nvPr/>
        </p:nvPicPr>
        <p:blipFill>
          <a:blip r:embed="rId6" cstate="print"/>
          <a:srcRect b="53204"/>
          <a:stretch>
            <a:fillRect/>
          </a:stretch>
        </p:blipFill>
        <p:spPr>
          <a:xfrm>
            <a:off x="6324600" y="4373284"/>
            <a:ext cx="304800" cy="1113116"/>
          </a:xfrm>
          <a:prstGeom prst="rect">
            <a:avLst/>
          </a:prstGeom>
        </p:spPr>
      </p:pic>
      <p:pic>
        <p:nvPicPr>
          <p:cNvPr id="2740" name="Picture 2739" descr="lightbulb_blue_96039924 [Converted].png"/>
          <p:cNvPicPr>
            <a:picLocks noChangeAspect="1"/>
          </p:cNvPicPr>
          <p:nvPr/>
        </p:nvPicPr>
        <p:blipFill>
          <a:blip r:embed="rId7" cstate="print"/>
          <a:stretch>
            <a:fillRect/>
          </a:stretch>
        </p:blipFill>
        <p:spPr>
          <a:xfrm>
            <a:off x="5562600" y="3276600"/>
            <a:ext cx="649249" cy="11300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itle 11"/>
          <p:cNvSpPr>
            <a:spLocks noGrp="1"/>
          </p:cNvSpPr>
          <p:nvPr>
            <p:ph type="title"/>
          </p:nvPr>
        </p:nvSpPr>
        <p:spPr/>
        <p:txBody>
          <a:bodyPr/>
          <a:lstStyle/>
          <a:p>
            <a:pPr eaLnBrk="1" hangingPunct="1"/>
            <a:r>
              <a:rPr lang="en-US" dirty="0" smtClean="0">
                <a:latin typeface="Arial" charset="0"/>
                <a:cs typeface="Arial" charset="0"/>
              </a:rPr>
              <a:t>Summary</a:t>
            </a:r>
          </a:p>
        </p:txBody>
      </p:sp>
      <p:sp>
        <p:nvSpPr>
          <p:cNvPr id="36" name="Rectangle 35"/>
          <p:cNvSpPr/>
          <p:nvPr/>
        </p:nvSpPr>
        <p:spPr>
          <a:xfrm>
            <a:off x="3429000" y="2362200"/>
            <a:ext cx="3591496" cy="830997"/>
          </a:xfrm>
          <a:prstGeom prst="rect">
            <a:avLst/>
          </a:prstGeom>
        </p:spPr>
        <p:txBody>
          <a:bodyPr wrap="none">
            <a:spAutoFit/>
          </a:bodyPr>
          <a:lstStyle/>
          <a:p>
            <a:pPr eaLnBrk="1" hangingPunct="1">
              <a:spcBef>
                <a:spcPts val="0"/>
              </a:spcBef>
              <a:spcAft>
                <a:spcPts val="6500"/>
              </a:spcAft>
              <a:buNone/>
            </a:pPr>
            <a:r>
              <a:rPr lang="en-US" dirty="0" smtClean="0">
                <a:solidFill>
                  <a:srgbClr val="0070C0"/>
                </a:solidFill>
              </a:rPr>
              <a:t>Traditional Approaches</a:t>
            </a:r>
            <a:br>
              <a:rPr lang="en-US" dirty="0" smtClean="0">
                <a:solidFill>
                  <a:srgbClr val="0070C0"/>
                </a:solidFill>
              </a:rPr>
            </a:br>
            <a:r>
              <a:rPr lang="en-US" b="0" dirty="0" smtClean="0">
                <a:solidFill>
                  <a:srgbClr val="0070C0"/>
                </a:solidFill>
              </a:rPr>
              <a:t>Impersonal</a:t>
            </a:r>
          </a:p>
        </p:txBody>
      </p:sp>
      <p:sp>
        <p:nvSpPr>
          <p:cNvPr id="37" name="Rectangle 36"/>
          <p:cNvSpPr/>
          <p:nvPr/>
        </p:nvSpPr>
        <p:spPr>
          <a:xfrm>
            <a:off x="3429000" y="3505200"/>
            <a:ext cx="1944763" cy="830997"/>
          </a:xfrm>
          <a:prstGeom prst="rect">
            <a:avLst/>
          </a:prstGeom>
        </p:spPr>
        <p:txBody>
          <a:bodyPr wrap="none">
            <a:spAutoFit/>
          </a:bodyPr>
          <a:lstStyle/>
          <a:p>
            <a:pPr eaLnBrk="1" hangingPunct="1">
              <a:spcBef>
                <a:spcPts val="0"/>
              </a:spcBef>
              <a:spcAft>
                <a:spcPts val="6500"/>
              </a:spcAft>
              <a:buNone/>
            </a:pPr>
            <a:r>
              <a:rPr lang="en-US" dirty="0" smtClean="0">
                <a:solidFill>
                  <a:srgbClr val="7ABC32"/>
                </a:solidFill>
              </a:rPr>
              <a:t>3 Questions</a:t>
            </a:r>
            <a:br>
              <a:rPr lang="en-US" dirty="0" smtClean="0">
                <a:solidFill>
                  <a:srgbClr val="7ABC32"/>
                </a:solidFill>
              </a:rPr>
            </a:br>
            <a:r>
              <a:rPr lang="en-US" b="0" dirty="0" smtClean="0">
                <a:solidFill>
                  <a:srgbClr val="7ABC32"/>
                </a:solidFill>
              </a:rPr>
              <a:t>Engaging</a:t>
            </a:r>
          </a:p>
        </p:txBody>
      </p:sp>
      <p:sp>
        <p:nvSpPr>
          <p:cNvPr id="39" name="Rectangle 38"/>
          <p:cNvSpPr/>
          <p:nvPr/>
        </p:nvSpPr>
        <p:spPr>
          <a:xfrm>
            <a:off x="3429000" y="4800600"/>
            <a:ext cx="5181600" cy="830997"/>
          </a:xfrm>
          <a:prstGeom prst="rect">
            <a:avLst/>
          </a:prstGeom>
        </p:spPr>
        <p:txBody>
          <a:bodyPr wrap="square">
            <a:spAutoFit/>
          </a:bodyPr>
          <a:lstStyle/>
          <a:p>
            <a:pPr eaLnBrk="1" hangingPunct="1">
              <a:spcBef>
                <a:spcPts val="0"/>
              </a:spcBef>
              <a:spcAft>
                <a:spcPts val="6500"/>
              </a:spcAft>
              <a:buNone/>
            </a:pPr>
            <a:r>
              <a:rPr lang="en-US" dirty="0" smtClean="0">
                <a:solidFill>
                  <a:srgbClr val="AA8E0A"/>
                </a:solidFill>
              </a:rPr>
              <a:t>Different Planning Process</a:t>
            </a:r>
            <a:br>
              <a:rPr lang="en-US" dirty="0" smtClean="0">
                <a:solidFill>
                  <a:srgbClr val="AA8E0A"/>
                </a:solidFill>
              </a:rPr>
            </a:br>
            <a:r>
              <a:rPr lang="en-US" b="0" dirty="0" smtClean="0">
                <a:solidFill>
                  <a:srgbClr val="AA8E0A"/>
                </a:solidFill>
              </a:rPr>
              <a:t>Sequence</a:t>
            </a:r>
          </a:p>
        </p:txBody>
      </p:sp>
      <p:grpSp>
        <p:nvGrpSpPr>
          <p:cNvPr id="15" name="Group 14"/>
          <p:cNvGrpSpPr/>
          <p:nvPr/>
        </p:nvGrpSpPr>
        <p:grpSpPr>
          <a:xfrm>
            <a:off x="2286000" y="2246312"/>
            <a:ext cx="896938" cy="877888"/>
            <a:chOff x="7315200" y="2217738"/>
            <a:chExt cx="896938" cy="877888"/>
          </a:xfrm>
        </p:grpSpPr>
        <p:sp>
          <p:nvSpPr>
            <p:cNvPr id="16" name="Rectangle 6"/>
            <p:cNvSpPr>
              <a:spLocks noChangeArrowheads="1"/>
            </p:cNvSpPr>
            <p:nvPr/>
          </p:nvSpPr>
          <p:spPr bwMode="auto">
            <a:xfrm>
              <a:off x="7315200" y="3005138"/>
              <a:ext cx="896938" cy="90488"/>
            </a:xfrm>
            <a:prstGeom prst="rect">
              <a:avLst/>
            </a:prstGeom>
            <a:solidFill>
              <a:srgbClr val="0070C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Rectangle 7"/>
            <p:cNvSpPr>
              <a:spLocks noChangeArrowheads="1"/>
            </p:cNvSpPr>
            <p:nvPr/>
          </p:nvSpPr>
          <p:spPr bwMode="auto">
            <a:xfrm>
              <a:off x="7418388" y="2701925"/>
              <a:ext cx="174625" cy="238125"/>
            </a:xfrm>
            <a:prstGeom prst="rect">
              <a:avLst/>
            </a:prstGeom>
            <a:solidFill>
              <a:srgbClr val="0070C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8"/>
            <p:cNvSpPr>
              <a:spLocks noChangeArrowheads="1"/>
            </p:cNvSpPr>
            <p:nvPr/>
          </p:nvSpPr>
          <p:spPr bwMode="auto">
            <a:xfrm>
              <a:off x="7675563" y="2597150"/>
              <a:ext cx="174625" cy="342900"/>
            </a:xfrm>
            <a:prstGeom prst="rect">
              <a:avLst/>
            </a:prstGeom>
            <a:solidFill>
              <a:srgbClr val="0070C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Rectangle 9"/>
            <p:cNvSpPr>
              <a:spLocks noChangeArrowheads="1"/>
            </p:cNvSpPr>
            <p:nvPr/>
          </p:nvSpPr>
          <p:spPr bwMode="auto">
            <a:xfrm>
              <a:off x="7934325" y="2420938"/>
              <a:ext cx="173038" cy="519113"/>
            </a:xfrm>
            <a:prstGeom prst="rect">
              <a:avLst/>
            </a:prstGeom>
            <a:solidFill>
              <a:srgbClr val="0070C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0"/>
            <p:cNvSpPr>
              <a:spLocks/>
            </p:cNvSpPr>
            <p:nvPr/>
          </p:nvSpPr>
          <p:spPr bwMode="auto">
            <a:xfrm>
              <a:off x="7383463" y="2217738"/>
              <a:ext cx="514350" cy="438150"/>
            </a:xfrm>
            <a:custGeom>
              <a:avLst/>
              <a:gdLst/>
              <a:ahLst/>
              <a:cxnLst>
                <a:cxn ang="0">
                  <a:pos x="1038" y="0"/>
                </a:cxn>
                <a:cxn ang="0">
                  <a:pos x="1942" y="122"/>
                </a:cxn>
                <a:cxn ang="0">
                  <a:pos x="1710" y="1046"/>
                </a:cxn>
                <a:cxn ang="0">
                  <a:pos x="1493" y="708"/>
                </a:cxn>
                <a:cxn ang="0">
                  <a:pos x="106" y="1651"/>
                </a:cxn>
                <a:cxn ang="0">
                  <a:pos x="0" y="1546"/>
                </a:cxn>
                <a:cxn ang="0">
                  <a:pos x="1275" y="366"/>
                </a:cxn>
                <a:cxn ang="0">
                  <a:pos x="1038" y="0"/>
                </a:cxn>
              </a:cxnLst>
              <a:rect l="0" t="0" r="r" b="b"/>
              <a:pathLst>
                <a:path w="1942" h="1651">
                  <a:moveTo>
                    <a:pt x="1038" y="0"/>
                  </a:moveTo>
                  <a:lnTo>
                    <a:pt x="1942" y="122"/>
                  </a:lnTo>
                  <a:lnTo>
                    <a:pt x="1710" y="1046"/>
                  </a:lnTo>
                  <a:lnTo>
                    <a:pt x="1493" y="708"/>
                  </a:lnTo>
                  <a:lnTo>
                    <a:pt x="106" y="1651"/>
                  </a:lnTo>
                  <a:lnTo>
                    <a:pt x="0" y="1546"/>
                  </a:lnTo>
                  <a:lnTo>
                    <a:pt x="1275" y="366"/>
                  </a:lnTo>
                  <a:lnTo>
                    <a:pt x="1038"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 name="Freeform 20"/>
          <p:cNvSpPr>
            <a:spLocks noEditPoints="1"/>
          </p:cNvSpPr>
          <p:nvPr/>
        </p:nvSpPr>
        <p:spPr bwMode="auto">
          <a:xfrm>
            <a:off x="2362200" y="3481387"/>
            <a:ext cx="800100" cy="862013"/>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2" name="Group 21"/>
          <p:cNvGrpSpPr/>
          <p:nvPr/>
        </p:nvGrpSpPr>
        <p:grpSpPr>
          <a:xfrm>
            <a:off x="2209800" y="4800600"/>
            <a:ext cx="914400" cy="746758"/>
            <a:chOff x="4381500" y="3275013"/>
            <a:chExt cx="381001" cy="311150"/>
          </a:xfrm>
          <a:solidFill>
            <a:srgbClr val="AA8E0A"/>
          </a:solidFill>
        </p:grpSpPr>
        <p:sp>
          <p:nvSpPr>
            <p:cNvPr id="23" name="Freeform 30"/>
            <p:cNvSpPr>
              <a:spLocks/>
            </p:cNvSpPr>
            <p:nvPr/>
          </p:nvSpPr>
          <p:spPr bwMode="auto">
            <a:xfrm>
              <a:off x="4381500" y="3275013"/>
              <a:ext cx="350838" cy="219075"/>
            </a:xfrm>
            <a:custGeom>
              <a:avLst/>
              <a:gdLst/>
              <a:ahLst/>
              <a:cxnLst>
                <a:cxn ang="0">
                  <a:pos x="1937" y="1"/>
                </a:cxn>
                <a:cxn ang="0">
                  <a:pos x="2120" y="23"/>
                </a:cxn>
                <a:cxn ang="0">
                  <a:pos x="2307" y="72"/>
                </a:cxn>
                <a:cxn ang="0">
                  <a:pos x="2498" y="146"/>
                </a:cxn>
                <a:cxn ang="0">
                  <a:pos x="2691" y="248"/>
                </a:cxn>
                <a:cxn ang="0">
                  <a:pos x="2889" y="376"/>
                </a:cxn>
                <a:cxn ang="0">
                  <a:pos x="3088" y="530"/>
                </a:cxn>
                <a:cxn ang="0">
                  <a:pos x="3098" y="548"/>
                </a:cxn>
                <a:cxn ang="0">
                  <a:pos x="3093" y="568"/>
                </a:cxn>
                <a:cxn ang="0">
                  <a:pos x="3077" y="579"/>
                </a:cxn>
                <a:cxn ang="0">
                  <a:pos x="3057" y="576"/>
                </a:cxn>
                <a:cxn ang="0">
                  <a:pos x="3046" y="571"/>
                </a:cxn>
                <a:cxn ang="0">
                  <a:pos x="3019" y="558"/>
                </a:cxn>
                <a:cxn ang="0">
                  <a:pos x="2977" y="538"/>
                </a:cxn>
                <a:cxn ang="0">
                  <a:pos x="2922" y="514"/>
                </a:cxn>
                <a:cxn ang="0">
                  <a:pos x="2854" y="487"/>
                </a:cxn>
                <a:cxn ang="0">
                  <a:pos x="2776" y="458"/>
                </a:cxn>
                <a:cxn ang="0">
                  <a:pos x="2640" y="416"/>
                </a:cxn>
                <a:cxn ang="0">
                  <a:pos x="2539" y="389"/>
                </a:cxn>
                <a:cxn ang="0">
                  <a:pos x="2433" y="366"/>
                </a:cxn>
                <a:cxn ang="0">
                  <a:pos x="2321" y="349"/>
                </a:cxn>
                <a:cxn ang="0">
                  <a:pos x="2206" y="339"/>
                </a:cxn>
                <a:cxn ang="0">
                  <a:pos x="2088" y="337"/>
                </a:cxn>
                <a:cxn ang="0">
                  <a:pos x="1970" y="345"/>
                </a:cxn>
                <a:cxn ang="0">
                  <a:pos x="1852" y="364"/>
                </a:cxn>
                <a:cxn ang="0">
                  <a:pos x="1736" y="396"/>
                </a:cxn>
                <a:cxn ang="0">
                  <a:pos x="1622" y="444"/>
                </a:cxn>
                <a:cxn ang="0">
                  <a:pos x="1513" y="506"/>
                </a:cxn>
                <a:cxn ang="0">
                  <a:pos x="1410" y="587"/>
                </a:cxn>
                <a:cxn ang="0">
                  <a:pos x="1313" y="687"/>
                </a:cxn>
                <a:cxn ang="0">
                  <a:pos x="1226" y="807"/>
                </a:cxn>
                <a:cxn ang="0">
                  <a:pos x="1835" y="809"/>
                </a:cxn>
                <a:cxn ang="0">
                  <a:pos x="1850" y="823"/>
                </a:cxn>
                <a:cxn ang="0">
                  <a:pos x="1851" y="843"/>
                </a:cxn>
                <a:cxn ang="0">
                  <a:pos x="974" y="1927"/>
                </a:cxn>
                <a:cxn ang="0">
                  <a:pos x="954" y="1937"/>
                </a:cxn>
                <a:cxn ang="0">
                  <a:pos x="938" y="1933"/>
                </a:cxn>
                <a:cxn ang="0">
                  <a:pos x="7" y="853"/>
                </a:cxn>
                <a:cxn ang="0">
                  <a:pos x="0" y="835"/>
                </a:cxn>
                <a:cxn ang="0">
                  <a:pos x="8" y="815"/>
                </a:cxn>
                <a:cxn ang="0">
                  <a:pos x="27" y="807"/>
                </a:cxn>
                <a:cxn ang="0">
                  <a:pos x="662" y="780"/>
                </a:cxn>
                <a:cxn ang="0">
                  <a:pos x="702" y="718"/>
                </a:cxn>
                <a:cxn ang="0">
                  <a:pos x="753" y="644"/>
                </a:cxn>
                <a:cxn ang="0">
                  <a:pos x="817" y="562"/>
                </a:cxn>
                <a:cxn ang="0">
                  <a:pos x="892" y="475"/>
                </a:cxn>
                <a:cxn ang="0">
                  <a:pos x="979" y="385"/>
                </a:cxn>
                <a:cxn ang="0">
                  <a:pos x="1078" y="299"/>
                </a:cxn>
                <a:cxn ang="0">
                  <a:pos x="1189" y="217"/>
                </a:cxn>
                <a:cxn ang="0">
                  <a:pos x="1311" y="143"/>
                </a:cxn>
                <a:cxn ang="0">
                  <a:pos x="1445" y="81"/>
                </a:cxn>
                <a:cxn ang="0">
                  <a:pos x="1590" y="34"/>
                </a:cxn>
                <a:cxn ang="0">
                  <a:pos x="1756" y="6"/>
                </a:cxn>
              </a:cxnLst>
              <a:rect l="0" t="0" r="r" b="b"/>
              <a:pathLst>
                <a:path w="3098" h="1937">
                  <a:moveTo>
                    <a:pt x="1846" y="0"/>
                  </a:moveTo>
                  <a:lnTo>
                    <a:pt x="1937" y="1"/>
                  </a:lnTo>
                  <a:lnTo>
                    <a:pt x="2027" y="9"/>
                  </a:lnTo>
                  <a:lnTo>
                    <a:pt x="2120" y="23"/>
                  </a:lnTo>
                  <a:lnTo>
                    <a:pt x="2213" y="45"/>
                  </a:lnTo>
                  <a:lnTo>
                    <a:pt x="2307" y="72"/>
                  </a:lnTo>
                  <a:lnTo>
                    <a:pt x="2402" y="106"/>
                  </a:lnTo>
                  <a:lnTo>
                    <a:pt x="2498" y="146"/>
                  </a:lnTo>
                  <a:lnTo>
                    <a:pt x="2594" y="195"/>
                  </a:lnTo>
                  <a:lnTo>
                    <a:pt x="2691" y="248"/>
                  </a:lnTo>
                  <a:lnTo>
                    <a:pt x="2790" y="309"/>
                  </a:lnTo>
                  <a:lnTo>
                    <a:pt x="2889" y="376"/>
                  </a:lnTo>
                  <a:lnTo>
                    <a:pt x="2988" y="450"/>
                  </a:lnTo>
                  <a:lnTo>
                    <a:pt x="3088" y="530"/>
                  </a:lnTo>
                  <a:lnTo>
                    <a:pt x="3095" y="538"/>
                  </a:lnTo>
                  <a:lnTo>
                    <a:pt x="3098" y="548"/>
                  </a:lnTo>
                  <a:lnTo>
                    <a:pt x="3097" y="558"/>
                  </a:lnTo>
                  <a:lnTo>
                    <a:pt x="3093" y="568"/>
                  </a:lnTo>
                  <a:lnTo>
                    <a:pt x="3086" y="575"/>
                  </a:lnTo>
                  <a:lnTo>
                    <a:pt x="3077" y="579"/>
                  </a:lnTo>
                  <a:lnTo>
                    <a:pt x="3067" y="579"/>
                  </a:lnTo>
                  <a:lnTo>
                    <a:pt x="3057" y="576"/>
                  </a:lnTo>
                  <a:lnTo>
                    <a:pt x="3054" y="574"/>
                  </a:lnTo>
                  <a:lnTo>
                    <a:pt x="3046" y="571"/>
                  </a:lnTo>
                  <a:lnTo>
                    <a:pt x="3034" y="565"/>
                  </a:lnTo>
                  <a:lnTo>
                    <a:pt x="3019" y="558"/>
                  </a:lnTo>
                  <a:lnTo>
                    <a:pt x="3001" y="549"/>
                  </a:lnTo>
                  <a:lnTo>
                    <a:pt x="2977" y="538"/>
                  </a:lnTo>
                  <a:lnTo>
                    <a:pt x="2952" y="526"/>
                  </a:lnTo>
                  <a:lnTo>
                    <a:pt x="2922" y="514"/>
                  </a:lnTo>
                  <a:lnTo>
                    <a:pt x="2890" y="501"/>
                  </a:lnTo>
                  <a:lnTo>
                    <a:pt x="2854" y="487"/>
                  </a:lnTo>
                  <a:lnTo>
                    <a:pt x="2816" y="473"/>
                  </a:lnTo>
                  <a:lnTo>
                    <a:pt x="2776" y="458"/>
                  </a:lnTo>
                  <a:lnTo>
                    <a:pt x="2687" y="429"/>
                  </a:lnTo>
                  <a:lnTo>
                    <a:pt x="2640" y="416"/>
                  </a:lnTo>
                  <a:lnTo>
                    <a:pt x="2590" y="401"/>
                  </a:lnTo>
                  <a:lnTo>
                    <a:pt x="2539" y="389"/>
                  </a:lnTo>
                  <a:lnTo>
                    <a:pt x="2487" y="377"/>
                  </a:lnTo>
                  <a:lnTo>
                    <a:pt x="2433" y="366"/>
                  </a:lnTo>
                  <a:lnTo>
                    <a:pt x="2377" y="357"/>
                  </a:lnTo>
                  <a:lnTo>
                    <a:pt x="2321" y="349"/>
                  </a:lnTo>
                  <a:lnTo>
                    <a:pt x="2264" y="343"/>
                  </a:lnTo>
                  <a:lnTo>
                    <a:pt x="2206" y="339"/>
                  </a:lnTo>
                  <a:lnTo>
                    <a:pt x="2147" y="337"/>
                  </a:lnTo>
                  <a:lnTo>
                    <a:pt x="2088" y="337"/>
                  </a:lnTo>
                  <a:lnTo>
                    <a:pt x="2029" y="340"/>
                  </a:lnTo>
                  <a:lnTo>
                    <a:pt x="1970" y="345"/>
                  </a:lnTo>
                  <a:lnTo>
                    <a:pt x="1911" y="353"/>
                  </a:lnTo>
                  <a:lnTo>
                    <a:pt x="1852" y="364"/>
                  </a:lnTo>
                  <a:lnTo>
                    <a:pt x="1794" y="378"/>
                  </a:lnTo>
                  <a:lnTo>
                    <a:pt x="1736" y="396"/>
                  </a:lnTo>
                  <a:lnTo>
                    <a:pt x="1679" y="418"/>
                  </a:lnTo>
                  <a:lnTo>
                    <a:pt x="1622" y="444"/>
                  </a:lnTo>
                  <a:lnTo>
                    <a:pt x="1567" y="473"/>
                  </a:lnTo>
                  <a:lnTo>
                    <a:pt x="1513" y="506"/>
                  </a:lnTo>
                  <a:lnTo>
                    <a:pt x="1461" y="545"/>
                  </a:lnTo>
                  <a:lnTo>
                    <a:pt x="1410" y="587"/>
                  </a:lnTo>
                  <a:lnTo>
                    <a:pt x="1361" y="634"/>
                  </a:lnTo>
                  <a:lnTo>
                    <a:pt x="1313" y="687"/>
                  </a:lnTo>
                  <a:lnTo>
                    <a:pt x="1269" y="744"/>
                  </a:lnTo>
                  <a:lnTo>
                    <a:pt x="1226" y="807"/>
                  </a:lnTo>
                  <a:lnTo>
                    <a:pt x="1825" y="807"/>
                  </a:lnTo>
                  <a:lnTo>
                    <a:pt x="1835" y="809"/>
                  </a:lnTo>
                  <a:lnTo>
                    <a:pt x="1844" y="814"/>
                  </a:lnTo>
                  <a:lnTo>
                    <a:pt x="1850" y="823"/>
                  </a:lnTo>
                  <a:lnTo>
                    <a:pt x="1852" y="833"/>
                  </a:lnTo>
                  <a:lnTo>
                    <a:pt x="1851" y="843"/>
                  </a:lnTo>
                  <a:lnTo>
                    <a:pt x="1846" y="852"/>
                  </a:lnTo>
                  <a:lnTo>
                    <a:pt x="974" y="1927"/>
                  </a:lnTo>
                  <a:lnTo>
                    <a:pt x="965" y="1934"/>
                  </a:lnTo>
                  <a:lnTo>
                    <a:pt x="954" y="1937"/>
                  </a:lnTo>
                  <a:lnTo>
                    <a:pt x="945" y="1936"/>
                  </a:lnTo>
                  <a:lnTo>
                    <a:pt x="938" y="1933"/>
                  </a:lnTo>
                  <a:lnTo>
                    <a:pt x="932" y="1928"/>
                  </a:lnTo>
                  <a:lnTo>
                    <a:pt x="7" y="853"/>
                  </a:lnTo>
                  <a:lnTo>
                    <a:pt x="2" y="844"/>
                  </a:lnTo>
                  <a:lnTo>
                    <a:pt x="0" y="835"/>
                  </a:lnTo>
                  <a:lnTo>
                    <a:pt x="2" y="823"/>
                  </a:lnTo>
                  <a:lnTo>
                    <a:pt x="8" y="815"/>
                  </a:lnTo>
                  <a:lnTo>
                    <a:pt x="17" y="809"/>
                  </a:lnTo>
                  <a:lnTo>
                    <a:pt x="27" y="807"/>
                  </a:lnTo>
                  <a:lnTo>
                    <a:pt x="647" y="807"/>
                  </a:lnTo>
                  <a:lnTo>
                    <a:pt x="662" y="780"/>
                  </a:lnTo>
                  <a:lnTo>
                    <a:pt x="680" y="751"/>
                  </a:lnTo>
                  <a:lnTo>
                    <a:pt x="702" y="718"/>
                  </a:lnTo>
                  <a:lnTo>
                    <a:pt x="726" y="683"/>
                  </a:lnTo>
                  <a:lnTo>
                    <a:pt x="753" y="644"/>
                  </a:lnTo>
                  <a:lnTo>
                    <a:pt x="784" y="604"/>
                  </a:lnTo>
                  <a:lnTo>
                    <a:pt x="817" y="562"/>
                  </a:lnTo>
                  <a:lnTo>
                    <a:pt x="853" y="518"/>
                  </a:lnTo>
                  <a:lnTo>
                    <a:pt x="892" y="475"/>
                  </a:lnTo>
                  <a:lnTo>
                    <a:pt x="935" y="430"/>
                  </a:lnTo>
                  <a:lnTo>
                    <a:pt x="979" y="385"/>
                  </a:lnTo>
                  <a:lnTo>
                    <a:pt x="1027" y="342"/>
                  </a:lnTo>
                  <a:lnTo>
                    <a:pt x="1078" y="299"/>
                  </a:lnTo>
                  <a:lnTo>
                    <a:pt x="1132" y="256"/>
                  </a:lnTo>
                  <a:lnTo>
                    <a:pt x="1189" y="217"/>
                  </a:lnTo>
                  <a:lnTo>
                    <a:pt x="1248" y="179"/>
                  </a:lnTo>
                  <a:lnTo>
                    <a:pt x="1311" y="143"/>
                  </a:lnTo>
                  <a:lnTo>
                    <a:pt x="1377" y="110"/>
                  </a:lnTo>
                  <a:lnTo>
                    <a:pt x="1445" y="81"/>
                  </a:lnTo>
                  <a:lnTo>
                    <a:pt x="1516" y="56"/>
                  </a:lnTo>
                  <a:lnTo>
                    <a:pt x="1590" y="34"/>
                  </a:lnTo>
                  <a:lnTo>
                    <a:pt x="1668" y="18"/>
                  </a:lnTo>
                  <a:lnTo>
                    <a:pt x="1756" y="6"/>
                  </a:lnTo>
                  <a:lnTo>
                    <a:pt x="18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31"/>
            <p:cNvSpPr>
              <a:spLocks/>
            </p:cNvSpPr>
            <p:nvPr/>
          </p:nvSpPr>
          <p:spPr bwMode="auto">
            <a:xfrm>
              <a:off x="4411663" y="3367088"/>
              <a:ext cx="350838" cy="219075"/>
            </a:xfrm>
            <a:custGeom>
              <a:avLst/>
              <a:gdLst/>
              <a:ahLst/>
              <a:cxnLst>
                <a:cxn ang="0">
                  <a:pos x="2152" y="1"/>
                </a:cxn>
                <a:cxn ang="0">
                  <a:pos x="2166" y="10"/>
                </a:cxn>
                <a:cxn ang="0">
                  <a:pos x="3096" y="1092"/>
                </a:cxn>
                <a:cxn ang="0">
                  <a:pos x="3097" y="1108"/>
                </a:cxn>
                <a:cxn ang="0">
                  <a:pos x="3089" y="1123"/>
                </a:cxn>
                <a:cxn ang="0">
                  <a:pos x="3069" y="1130"/>
                </a:cxn>
                <a:cxn ang="0">
                  <a:pos x="2436" y="1156"/>
                </a:cxn>
                <a:cxn ang="0">
                  <a:pos x="2396" y="1218"/>
                </a:cxn>
                <a:cxn ang="0">
                  <a:pos x="2345" y="1292"/>
                </a:cxn>
                <a:cxn ang="0">
                  <a:pos x="2281" y="1375"/>
                </a:cxn>
                <a:cxn ang="0">
                  <a:pos x="2206" y="1462"/>
                </a:cxn>
                <a:cxn ang="0">
                  <a:pos x="2119" y="1551"/>
                </a:cxn>
                <a:cxn ang="0">
                  <a:pos x="2020" y="1639"/>
                </a:cxn>
                <a:cxn ang="0">
                  <a:pos x="1909" y="1720"/>
                </a:cxn>
                <a:cxn ang="0">
                  <a:pos x="1787" y="1794"/>
                </a:cxn>
                <a:cxn ang="0">
                  <a:pos x="1653" y="1856"/>
                </a:cxn>
                <a:cxn ang="0">
                  <a:pos x="1508" y="1903"/>
                </a:cxn>
                <a:cxn ang="0">
                  <a:pos x="1342" y="1931"/>
                </a:cxn>
                <a:cxn ang="0">
                  <a:pos x="1161" y="1936"/>
                </a:cxn>
                <a:cxn ang="0">
                  <a:pos x="978" y="1914"/>
                </a:cxn>
                <a:cxn ang="0">
                  <a:pos x="791" y="1865"/>
                </a:cxn>
                <a:cxn ang="0">
                  <a:pos x="600" y="1790"/>
                </a:cxn>
                <a:cxn ang="0">
                  <a:pos x="406" y="1688"/>
                </a:cxn>
                <a:cxn ang="0">
                  <a:pos x="209" y="1560"/>
                </a:cxn>
                <a:cxn ang="0">
                  <a:pos x="10" y="1406"/>
                </a:cxn>
                <a:cxn ang="0">
                  <a:pos x="0" y="1389"/>
                </a:cxn>
                <a:cxn ang="0">
                  <a:pos x="5" y="1369"/>
                </a:cxn>
                <a:cxn ang="0">
                  <a:pos x="21" y="1358"/>
                </a:cxn>
                <a:cxn ang="0">
                  <a:pos x="41" y="1360"/>
                </a:cxn>
                <a:cxn ang="0">
                  <a:pos x="52" y="1365"/>
                </a:cxn>
                <a:cxn ang="0">
                  <a:pos x="78" y="1379"/>
                </a:cxn>
                <a:cxn ang="0">
                  <a:pos x="120" y="1399"/>
                </a:cxn>
                <a:cxn ang="0">
                  <a:pos x="176" y="1423"/>
                </a:cxn>
                <a:cxn ang="0">
                  <a:pos x="243" y="1450"/>
                </a:cxn>
                <a:cxn ang="0">
                  <a:pos x="322" y="1478"/>
                </a:cxn>
                <a:cxn ang="0">
                  <a:pos x="410" y="1508"/>
                </a:cxn>
                <a:cxn ang="0">
                  <a:pos x="507" y="1536"/>
                </a:cxn>
                <a:cxn ang="0">
                  <a:pos x="611" y="1560"/>
                </a:cxn>
                <a:cxn ang="0">
                  <a:pos x="720" y="1580"/>
                </a:cxn>
                <a:cxn ang="0">
                  <a:pos x="834" y="1594"/>
                </a:cxn>
                <a:cxn ang="0">
                  <a:pos x="950" y="1600"/>
                </a:cxn>
                <a:cxn ang="0">
                  <a:pos x="1068" y="1597"/>
                </a:cxn>
                <a:cxn ang="0">
                  <a:pos x="1187" y="1584"/>
                </a:cxn>
                <a:cxn ang="0">
                  <a:pos x="1304" y="1558"/>
                </a:cxn>
                <a:cxn ang="0">
                  <a:pos x="1419" y="1519"/>
                </a:cxn>
                <a:cxn ang="0">
                  <a:pos x="1531" y="1464"/>
                </a:cxn>
                <a:cxn ang="0">
                  <a:pos x="1637" y="1393"/>
                </a:cxn>
                <a:cxn ang="0">
                  <a:pos x="1737" y="1302"/>
                </a:cxn>
                <a:cxn ang="0">
                  <a:pos x="1829" y="1192"/>
                </a:cxn>
                <a:cxn ang="0">
                  <a:pos x="1273" y="1130"/>
                </a:cxn>
                <a:cxn ang="0">
                  <a:pos x="1254" y="1123"/>
                </a:cxn>
                <a:cxn ang="0">
                  <a:pos x="1246" y="1104"/>
                </a:cxn>
                <a:cxn ang="0">
                  <a:pos x="1252" y="1085"/>
                </a:cxn>
                <a:cxn ang="0">
                  <a:pos x="2129" y="5"/>
                </a:cxn>
                <a:cxn ang="0">
                  <a:pos x="2144" y="0"/>
                </a:cxn>
              </a:cxnLst>
              <a:rect l="0" t="0" r="r" b="b"/>
              <a:pathLst>
                <a:path w="3098" h="1937">
                  <a:moveTo>
                    <a:pt x="2144" y="0"/>
                  </a:moveTo>
                  <a:lnTo>
                    <a:pt x="2152" y="1"/>
                  </a:lnTo>
                  <a:lnTo>
                    <a:pt x="2160" y="5"/>
                  </a:lnTo>
                  <a:lnTo>
                    <a:pt x="2166" y="10"/>
                  </a:lnTo>
                  <a:lnTo>
                    <a:pt x="3091" y="1084"/>
                  </a:lnTo>
                  <a:lnTo>
                    <a:pt x="3096" y="1092"/>
                  </a:lnTo>
                  <a:lnTo>
                    <a:pt x="3098" y="1102"/>
                  </a:lnTo>
                  <a:lnTo>
                    <a:pt x="3097" y="1108"/>
                  </a:lnTo>
                  <a:lnTo>
                    <a:pt x="3096" y="1113"/>
                  </a:lnTo>
                  <a:lnTo>
                    <a:pt x="3089" y="1123"/>
                  </a:lnTo>
                  <a:lnTo>
                    <a:pt x="3081" y="1128"/>
                  </a:lnTo>
                  <a:lnTo>
                    <a:pt x="3069" y="1130"/>
                  </a:lnTo>
                  <a:lnTo>
                    <a:pt x="2451" y="1130"/>
                  </a:lnTo>
                  <a:lnTo>
                    <a:pt x="2436" y="1156"/>
                  </a:lnTo>
                  <a:lnTo>
                    <a:pt x="2418" y="1185"/>
                  </a:lnTo>
                  <a:lnTo>
                    <a:pt x="2396" y="1218"/>
                  </a:lnTo>
                  <a:lnTo>
                    <a:pt x="2372" y="1254"/>
                  </a:lnTo>
                  <a:lnTo>
                    <a:pt x="2345" y="1292"/>
                  </a:lnTo>
                  <a:lnTo>
                    <a:pt x="2314" y="1332"/>
                  </a:lnTo>
                  <a:lnTo>
                    <a:pt x="2281" y="1375"/>
                  </a:lnTo>
                  <a:lnTo>
                    <a:pt x="2245" y="1418"/>
                  </a:lnTo>
                  <a:lnTo>
                    <a:pt x="2206" y="1462"/>
                  </a:lnTo>
                  <a:lnTo>
                    <a:pt x="2163" y="1507"/>
                  </a:lnTo>
                  <a:lnTo>
                    <a:pt x="2119" y="1551"/>
                  </a:lnTo>
                  <a:lnTo>
                    <a:pt x="2071" y="1595"/>
                  </a:lnTo>
                  <a:lnTo>
                    <a:pt x="2020" y="1639"/>
                  </a:lnTo>
                  <a:lnTo>
                    <a:pt x="1966" y="1680"/>
                  </a:lnTo>
                  <a:lnTo>
                    <a:pt x="1909" y="1720"/>
                  </a:lnTo>
                  <a:lnTo>
                    <a:pt x="1850" y="1759"/>
                  </a:lnTo>
                  <a:lnTo>
                    <a:pt x="1787" y="1794"/>
                  </a:lnTo>
                  <a:lnTo>
                    <a:pt x="1721" y="1827"/>
                  </a:lnTo>
                  <a:lnTo>
                    <a:pt x="1653" y="1856"/>
                  </a:lnTo>
                  <a:lnTo>
                    <a:pt x="1582" y="1882"/>
                  </a:lnTo>
                  <a:lnTo>
                    <a:pt x="1508" y="1903"/>
                  </a:lnTo>
                  <a:lnTo>
                    <a:pt x="1430" y="1919"/>
                  </a:lnTo>
                  <a:lnTo>
                    <a:pt x="1342" y="1931"/>
                  </a:lnTo>
                  <a:lnTo>
                    <a:pt x="1252" y="1937"/>
                  </a:lnTo>
                  <a:lnTo>
                    <a:pt x="1161" y="1936"/>
                  </a:lnTo>
                  <a:lnTo>
                    <a:pt x="1071" y="1928"/>
                  </a:lnTo>
                  <a:lnTo>
                    <a:pt x="978" y="1914"/>
                  </a:lnTo>
                  <a:lnTo>
                    <a:pt x="884" y="1893"/>
                  </a:lnTo>
                  <a:lnTo>
                    <a:pt x="791" y="1865"/>
                  </a:lnTo>
                  <a:lnTo>
                    <a:pt x="696" y="1831"/>
                  </a:lnTo>
                  <a:lnTo>
                    <a:pt x="600" y="1790"/>
                  </a:lnTo>
                  <a:lnTo>
                    <a:pt x="504" y="1742"/>
                  </a:lnTo>
                  <a:lnTo>
                    <a:pt x="406" y="1688"/>
                  </a:lnTo>
                  <a:lnTo>
                    <a:pt x="308" y="1628"/>
                  </a:lnTo>
                  <a:lnTo>
                    <a:pt x="209" y="1560"/>
                  </a:lnTo>
                  <a:lnTo>
                    <a:pt x="110" y="1486"/>
                  </a:lnTo>
                  <a:lnTo>
                    <a:pt x="10" y="1406"/>
                  </a:lnTo>
                  <a:lnTo>
                    <a:pt x="3" y="1398"/>
                  </a:lnTo>
                  <a:lnTo>
                    <a:pt x="0" y="1389"/>
                  </a:lnTo>
                  <a:lnTo>
                    <a:pt x="1" y="1379"/>
                  </a:lnTo>
                  <a:lnTo>
                    <a:pt x="5" y="1369"/>
                  </a:lnTo>
                  <a:lnTo>
                    <a:pt x="12" y="1362"/>
                  </a:lnTo>
                  <a:lnTo>
                    <a:pt x="21" y="1358"/>
                  </a:lnTo>
                  <a:lnTo>
                    <a:pt x="31" y="1357"/>
                  </a:lnTo>
                  <a:lnTo>
                    <a:pt x="41" y="1360"/>
                  </a:lnTo>
                  <a:lnTo>
                    <a:pt x="44" y="1362"/>
                  </a:lnTo>
                  <a:lnTo>
                    <a:pt x="52" y="1365"/>
                  </a:lnTo>
                  <a:lnTo>
                    <a:pt x="63" y="1372"/>
                  </a:lnTo>
                  <a:lnTo>
                    <a:pt x="78" y="1379"/>
                  </a:lnTo>
                  <a:lnTo>
                    <a:pt x="97" y="1388"/>
                  </a:lnTo>
                  <a:lnTo>
                    <a:pt x="120" y="1399"/>
                  </a:lnTo>
                  <a:lnTo>
                    <a:pt x="146" y="1410"/>
                  </a:lnTo>
                  <a:lnTo>
                    <a:pt x="176" y="1423"/>
                  </a:lnTo>
                  <a:lnTo>
                    <a:pt x="208" y="1436"/>
                  </a:lnTo>
                  <a:lnTo>
                    <a:pt x="243" y="1450"/>
                  </a:lnTo>
                  <a:lnTo>
                    <a:pt x="282" y="1464"/>
                  </a:lnTo>
                  <a:lnTo>
                    <a:pt x="322" y="1478"/>
                  </a:lnTo>
                  <a:lnTo>
                    <a:pt x="365" y="1493"/>
                  </a:lnTo>
                  <a:lnTo>
                    <a:pt x="410" y="1508"/>
                  </a:lnTo>
                  <a:lnTo>
                    <a:pt x="458" y="1522"/>
                  </a:lnTo>
                  <a:lnTo>
                    <a:pt x="507" y="1536"/>
                  </a:lnTo>
                  <a:lnTo>
                    <a:pt x="558" y="1548"/>
                  </a:lnTo>
                  <a:lnTo>
                    <a:pt x="611" y="1560"/>
                  </a:lnTo>
                  <a:lnTo>
                    <a:pt x="665" y="1571"/>
                  </a:lnTo>
                  <a:lnTo>
                    <a:pt x="720" y="1580"/>
                  </a:lnTo>
                  <a:lnTo>
                    <a:pt x="777" y="1588"/>
                  </a:lnTo>
                  <a:lnTo>
                    <a:pt x="834" y="1594"/>
                  </a:lnTo>
                  <a:lnTo>
                    <a:pt x="892" y="1598"/>
                  </a:lnTo>
                  <a:lnTo>
                    <a:pt x="950" y="1600"/>
                  </a:lnTo>
                  <a:lnTo>
                    <a:pt x="1009" y="1600"/>
                  </a:lnTo>
                  <a:lnTo>
                    <a:pt x="1068" y="1597"/>
                  </a:lnTo>
                  <a:lnTo>
                    <a:pt x="1128" y="1592"/>
                  </a:lnTo>
                  <a:lnTo>
                    <a:pt x="1187" y="1584"/>
                  </a:lnTo>
                  <a:lnTo>
                    <a:pt x="1246" y="1573"/>
                  </a:lnTo>
                  <a:lnTo>
                    <a:pt x="1304" y="1558"/>
                  </a:lnTo>
                  <a:lnTo>
                    <a:pt x="1362" y="1540"/>
                  </a:lnTo>
                  <a:lnTo>
                    <a:pt x="1419" y="1519"/>
                  </a:lnTo>
                  <a:lnTo>
                    <a:pt x="1475" y="1493"/>
                  </a:lnTo>
                  <a:lnTo>
                    <a:pt x="1531" y="1464"/>
                  </a:lnTo>
                  <a:lnTo>
                    <a:pt x="1585" y="1430"/>
                  </a:lnTo>
                  <a:lnTo>
                    <a:pt x="1637" y="1393"/>
                  </a:lnTo>
                  <a:lnTo>
                    <a:pt x="1688" y="1349"/>
                  </a:lnTo>
                  <a:lnTo>
                    <a:pt x="1737" y="1302"/>
                  </a:lnTo>
                  <a:lnTo>
                    <a:pt x="1785" y="1250"/>
                  </a:lnTo>
                  <a:lnTo>
                    <a:pt x="1829" y="1192"/>
                  </a:lnTo>
                  <a:lnTo>
                    <a:pt x="1872" y="1130"/>
                  </a:lnTo>
                  <a:lnTo>
                    <a:pt x="1273" y="1130"/>
                  </a:lnTo>
                  <a:lnTo>
                    <a:pt x="1263" y="1128"/>
                  </a:lnTo>
                  <a:lnTo>
                    <a:pt x="1254" y="1123"/>
                  </a:lnTo>
                  <a:lnTo>
                    <a:pt x="1248" y="1114"/>
                  </a:lnTo>
                  <a:lnTo>
                    <a:pt x="1246" y="1104"/>
                  </a:lnTo>
                  <a:lnTo>
                    <a:pt x="1247" y="1094"/>
                  </a:lnTo>
                  <a:lnTo>
                    <a:pt x="1252" y="1085"/>
                  </a:lnTo>
                  <a:lnTo>
                    <a:pt x="2123" y="11"/>
                  </a:lnTo>
                  <a:lnTo>
                    <a:pt x="2129" y="5"/>
                  </a:lnTo>
                  <a:lnTo>
                    <a:pt x="2136" y="1"/>
                  </a:lnTo>
                  <a:lnTo>
                    <a:pt x="2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7"/>
          <p:cNvSpPr>
            <a:spLocks noGrp="1"/>
          </p:cNvSpPr>
          <p:nvPr>
            <p:ph type="title"/>
          </p:nvPr>
        </p:nvSpPr>
        <p:spPr/>
        <p:txBody>
          <a:bodyPr/>
          <a:lstStyle/>
          <a:p>
            <a:pPr eaLnBrk="1" hangingPunct="1"/>
            <a:r>
              <a:rPr lang="en-US" dirty="0" smtClean="0">
                <a:latin typeface="Arial" charset="0"/>
                <a:cs typeface="Arial" charset="0"/>
              </a:rPr>
              <a:t>Main Idea</a:t>
            </a:r>
          </a:p>
        </p:txBody>
      </p:sp>
      <p:pic>
        <p:nvPicPr>
          <p:cNvPr id="6" name="Picture 5" descr="cover no puzzle.jpg"/>
          <p:cNvPicPr>
            <a:picLocks noChangeAspect="1"/>
          </p:cNvPicPr>
          <p:nvPr/>
        </p:nvPicPr>
        <p:blipFill>
          <a:blip r:embed="rId3" cstate="print"/>
          <a:srcRect t="20000" b="35556"/>
          <a:stretch>
            <a:fillRect/>
          </a:stretch>
        </p:blipFill>
        <p:spPr>
          <a:xfrm>
            <a:off x="2049483" y="4038600"/>
            <a:ext cx="4732317" cy="2032784"/>
          </a:xfrm>
          <a:prstGeom prst="rect">
            <a:avLst/>
          </a:prstGeom>
        </p:spPr>
      </p:pic>
      <p:sp>
        <p:nvSpPr>
          <p:cNvPr id="7" name="Rectangle 3"/>
          <p:cNvSpPr>
            <a:spLocks noGrp="1" noChangeArrowheads="1"/>
          </p:cNvSpPr>
          <p:nvPr>
            <p:ph idx="1"/>
          </p:nvPr>
        </p:nvSpPr>
        <p:spPr>
          <a:xfrm>
            <a:off x="2133600" y="1828800"/>
            <a:ext cx="5334000" cy="3124200"/>
          </a:xfrm>
        </p:spPr>
        <p:txBody>
          <a:bodyPr/>
          <a:lstStyle/>
          <a:p>
            <a:pPr marL="4763" indent="-4763">
              <a:spcBef>
                <a:spcPts val="0"/>
              </a:spcBef>
              <a:spcAft>
                <a:spcPts val="1200"/>
              </a:spcAft>
              <a:buNone/>
            </a:pPr>
            <a:r>
              <a:rPr lang="en-US" sz="1800" b="0" dirty="0" smtClean="0"/>
              <a:t>“Effective planning must include financial security, but the new face of retirement planning must go beyond money alone and adopt an integrated and holistic approach to prepare people to live longer and well.”</a:t>
            </a:r>
          </a:p>
          <a:p>
            <a:pPr marL="234950" indent="0">
              <a:buNone/>
            </a:pPr>
            <a:r>
              <a:rPr lang="en-US" sz="1800" b="0" dirty="0" smtClean="0">
                <a:latin typeface="Arial" charset="0"/>
                <a:cs typeface="Arial" charset="0"/>
              </a:rPr>
              <a:t>―Dr. Joe Coughlin, MIT AgeLab</a:t>
            </a:r>
          </a:p>
          <a:p>
            <a:pPr marL="4763" lvl="3" indent="-4763" eaLnBrk="1" hangingPunct="1"/>
            <a:endParaRPr lang="en-US" sz="1200" dirty="0" smtClean="0">
              <a:latin typeface="Arial" charset="0"/>
              <a:cs typeface="Arial" charset="0"/>
            </a:endParaRPr>
          </a:p>
          <a:p>
            <a:pPr marL="4763" indent="-4763" eaLnBrk="1" hangingPunct="1"/>
            <a:endParaRPr lang="en-US" sz="1800" b="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itle 8"/>
          <p:cNvSpPr>
            <a:spLocks noGrp="1"/>
          </p:cNvSpPr>
          <p:nvPr>
            <p:ph type="title"/>
          </p:nvPr>
        </p:nvSpPr>
        <p:spPr/>
        <p:txBody>
          <a:bodyPr/>
          <a:lstStyle/>
          <a:p>
            <a:pPr eaLnBrk="1" hangingPunct="1"/>
            <a:r>
              <a:rPr lang="en-US" dirty="0" smtClean="0">
                <a:latin typeface="Arial" charset="0"/>
                <a:cs typeface="Arial" charset="0"/>
              </a:rPr>
              <a:t>Next Steps</a:t>
            </a:r>
          </a:p>
        </p:txBody>
      </p:sp>
      <p:sp>
        <p:nvSpPr>
          <p:cNvPr id="24579" name="Rectangle 3"/>
          <p:cNvSpPr>
            <a:spLocks noGrp="1" noChangeArrowheads="1"/>
          </p:cNvSpPr>
          <p:nvPr>
            <p:ph idx="1"/>
          </p:nvPr>
        </p:nvSpPr>
        <p:spPr>
          <a:xfrm>
            <a:off x="2133600" y="2438400"/>
            <a:ext cx="5105400" cy="2819400"/>
          </a:xfrm>
        </p:spPr>
        <p:txBody>
          <a:bodyPr/>
          <a:lstStyle/>
          <a:p>
            <a:pPr eaLnBrk="1" hangingPunct="1">
              <a:spcBef>
                <a:spcPts val="0"/>
              </a:spcBef>
              <a:spcAft>
                <a:spcPts val="1200"/>
              </a:spcAft>
            </a:pPr>
            <a:r>
              <a:rPr lang="en-US" b="0" dirty="0" smtClean="0">
                <a:latin typeface="Arial" charset="0"/>
                <a:cs typeface="Arial" charset="0"/>
              </a:rPr>
              <a:t>Plan a “3 Questions” client event with your Hartford Funds Advisor Consultant</a:t>
            </a:r>
          </a:p>
          <a:p>
            <a:pPr lvl="0">
              <a:spcBef>
                <a:spcPts val="0"/>
              </a:spcBef>
              <a:spcAft>
                <a:spcPts val="1200"/>
              </a:spcAft>
            </a:pPr>
            <a:r>
              <a:rPr lang="en-US" b="0" dirty="0" smtClean="0"/>
              <a:t>Evaluate how to integrate this approach with current planning process</a:t>
            </a:r>
          </a:p>
          <a:p>
            <a:pPr lvl="0">
              <a:spcBef>
                <a:spcPts val="0"/>
              </a:spcBef>
              <a:spcAft>
                <a:spcPts val="1200"/>
              </a:spcAft>
            </a:pPr>
            <a:r>
              <a:rPr lang="en-US" b="0" dirty="0" smtClean="0"/>
              <a:t>Try this approach with 3 clients/prospects by next week</a:t>
            </a:r>
          </a:p>
          <a:p>
            <a:pPr eaLnBrk="1" hangingPunct="1">
              <a:spcBef>
                <a:spcPts val="0"/>
              </a:spcBef>
              <a:spcAft>
                <a:spcPts val="1200"/>
              </a:spcAft>
            </a:pPr>
            <a:endParaRPr lang="en-US" b="0" dirty="0" smtClean="0">
              <a:latin typeface="Arial" charset="0"/>
              <a:cs typeface="Arial" charset="0"/>
            </a:endParaRPr>
          </a:p>
          <a:p>
            <a:pPr eaLnBrk="1" hangingPunct="1">
              <a:spcBef>
                <a:spcPts val="0"/>
              </a:spcBef>
              <a:spcAft>
                <a:spcPts val="1200"/>
              </a:spcAft>
            </a:pPr>
            <a:endParaRPr lang="en-US" b="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1752600"/>
            <a:ext cx="2623619" cy="3657600"/>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26"/>
          <p:cNvSpPr>
            <a:spLocks noGrp="1" noChangeArrowheads="1"/>
          </p:cNvSpPr>
          <p:nvPr>
            <p:ph idx="1"/>
          </p:nvPr>
        </p:nvSpPr>
        <p:spPr bwMode="auto">
          <a:xfrm>
            <a:off x="609600" y="1630378"/>
            <a:ext cx="5257800" cy="4742837"/>
          </a:xfrm>
          <a:prstGeom prst="rect">
            <a:avLst/>
          </a:prstGeom>
          <a:noFill/>
          <a:ln w="9525">
            <a:noFill/>
            <a:miter lim="800000"/>
            <a:headEnd/>
            <a:tailEnd/>
          </a:ln>
        </p:spPr>
        <p:txBody>
          <a:bodyPr wrap="square">
            <a:spAutoFit/>
          </a:bodyPr>
          <a:lstStyle/>
          <a:p>
            <a:pPr marL="0" indent="0">
              <a:spcAft>
                <a:spcPts val="600"/>
              </a:spcAft>
              <a:buNone/>
            </a:pPr>
            <a:r>
              <a:rPr lang="en-US" sz="1400" b="0" dirty="0" smtClean="0"/>
              <a:t>All investments are subject to risk, including the possible loss of principal. </a:t>
            </a:r>
          </a:p>
          <a:p>
            <a:pPr marL="0" lvl="1" indent="0">
              <a:buNone/>
            </a:pPr>
            <a:r>
              <a:rPr lang="en-US" sz="1400" b="1" dirty="0"/>
              <a:t>Investors should carefully consider the investment objectives, risks, charges, and expenses of Hartford Funds before investing. This and other information can be found in the prospectus and summary prospectus, which can be obtained by calling  888-843-7824 (retail) or 800-279-1541 (institutional). Investors should read them carefully before they </a:t>
            </a:r>
            <a:r>
              <a:rPr lang="en-US" sz="1400" b="1"/>
              <a:t>invest</a:t>
            </a:r>
            <a:r>
              <a:rPr lang="en-US" sz="1400" b="1" smtClean="0"/>
              <a:t>.</a:t>
            </a:r>
            <a:r>
              <a:rPr lang="en-US" sz="700" dirty="0" smtClean="0"/>
              <a:t/>
            </a:r>
            <a:br>
              <a:rPr lang="en-US" sz="700" dirty="0" smtClean="0"/>
            </a:br>
            <a:endParaRPr lang="en-US" sz="700" b="0" dirty="0" smtClean="0"/>
          </a:p>
          <a:p>
            <a:pPr marL="0" indent="0">
              <a:buNone/>
            </a:pPr>
            <a:r>
              <a:rPr lang="en-US" sz="1100" b="0" dirty="0" smtClean="0"/>
              <a:t>The MIT AgeLab is not an affiliate or subsidiary of Hartford Funds.</a:t>
            </a:r>
          </a:p>
          <a:p>
            <a:pPr marL="0" indent="0">
              <a:buNone/>
            </a:pPr>
            <a:r>
              <a:rPr lang="en-US" sz="1100" b="0" dirty="0" smtClean="0"/>
              <a:t>Hartford Funds are underwritten and distributed by Hartford Funds Distributors, LLC.  </a:t>
            </a:r>
          </a:p>
          <a:p>
            <a:pPr marL="0" indent="0">
              <a:spcAft>
                <a:spcPts val="600"/>
              </a:spcAft>
              <a:buNone/>
            </a:pPr>
            <a:r>
              <a:rPr lang="en-US" sz="1100" b="0" dirty="0" smtClean="0"/>
              <a:t>All </a:t>
            </a:r>
            <a:r>
              <a:rPr lang="en-US" sz="1100" b="0" dirty="0"/>
              <a:t>information and </a:t>
            </a:r>
            <a:r>
              <a:rPr lang="en-US" sz="1100" b="0" dirty="0" smtClean="0"/>
              <a:t>representations herein </a:t>
            </a:r>
            <a:r>
              <a:rPr lang="en-US" sz="1100" b="0" dirty="0"/>
              <a:t>are as of </a:t>
            </a:r>
            <a:r>
              <a:rPr lang="en-US" sz="1100" b="0" dirty="0" smtClean="0"/>
              <a:t>7/13</a:t>
            </a:r>
            <a:r>
              <a:rPr lang="en-US" sz="1100" b="0" dirty="0"/>
              <a:t>, unless otherwise noted.  </a:t>
            </a:r>
            <a:endParaRPr lang="en-US" sz="1100" b="0" dirty="0" smtClean="0"/>
          </a:p>
          <a:p>
            <a:pPr marL="0" indent="0">
              <a:spcAft>
                <a:spcPts val="600"/>
              </a:spcAft>
              <a:buNone/>
            </a:pPr>
            <a:r>
              <a:rPr lang="en-US" sz="1100" b="0" dirty="0">
                <a:latin typeface="Arial" charset="0"/>
                <a:cs typeface="Arial" charset="0"/>
              </a:rPr>
              <a:t>Raymond James &amp; Associates, Inc., member New York Stock Exchange / SIPC and Raymond James Financial Services, Inc., member FINRA / SIPC are subsidiaries of Raymond James Financial, Inc. and are independent of Hartford Funds and the MIT </a:t>
            </a:r>
            <a:r>
              <a:rPr lang="en-US" sz="1100" b="0" dirty="0" err="1">
                <a:latin typeface="Arial" charset="0"/>
                <a:cs typeface="Arial" charset="0"/>
              </a:rPr>
              <a:t>AgeLab</a:t>
            </a:r>
            <a:r>
              <a:rPr lang="en-US" sz="1100" b="0" dirty="0">
                <a:latin typeface="Arial" charset="0"/>
                <a:cs typeface="Arial" charset="0"/>
              </a:rPr>
              <a:t>. Raymond James® is a registered trademark of Raymond James Financial, Inc. Investment products are: not deposits, not FDIC/NCUA insured, not insured by any government agency, not bank guaranteed, subject to risk and may lose value. </a:t>
            </a:r>
          </a:p>
          <a:p>
            <a:pPr marL="0" indent="0">
              <a:spcAft>
                <a:spcPts val="600"/>
              </a:spcAft>
              <a:buNone/>
            </a:pPr>
            <a:r>
              <a:rPr lang="en-US" sz="1100" b="0" dirty="0" smtClean="0"/>
              <a:t>116337  REP_QOL_RJ_0814</a:t>
            </a:r>
            <a:endParaRPr lang="en-US" sz="1100" b="0" dirty="0"/>
          </a:p>
        </p:txBody>
      </p:sp>
      <p:sp>
        <p:nvSpPr>
          <p:cNvPr id="2" name="TextBox 1"/>
          <p:cNvSpPr txBox="1"/>
          <p:nvPr/>
        </p:nvSpPr>
        <p:spPr>
          <a:xfrm>
            <a:off x="6281220" y="2056180"/>
            <a:ext cx="2286000" cy="3277820"/>
          </a:xfrm>
          <a:prstGeom prst="rect">
            <a:avLst/>
          </a:prstGeom>
          <a:noFill/>
        </p:spPr>
        <p:txBody>
          <a:bodyPr wrap="square" rtlCol="0">
            <a:spAutoFit/>
          </a:bodyPr>
          <a:lstStyle/>
          <a:p>
            <a:pPr>
              <a:spcAft>
                <a:spcPts val="400"/>
              </a:spcAft>
            </a:pPr>
            <a:r>
              <a:rPr lang="en-US" sz="1100" b="0" dirty="0">
                <a:solidFill>
                  <a:srgbClr val="FFFFFF"/>
                </a:solidFill>
              </a:rPr>
              <a:t>Visit </a:t>
            </a:r>
            <a:r>
              <a:rPr lang="en-US" sz="1100" b="0" dirty="0" err="1">
                <a:solidFill>
                  <a:srgbClr val="FFFFFF"/>
                </a:solidFill>
              </a:rPr>
              <a:t>RJnet</a:t>
            </a:r>
            <a:r>
              <a:rPr lang="en-US" sz="1100" b="0" dirty="0">
                <a:solidFill>
                  <a:srgbClr val="FFFFFF"/>
                </a:solidFill>
              </a:rPr>
              <a:t> to find Raymond James resources to support implementing these and other ideas from the MIT </a:t>
            </a:r>
            <a:r>
              <a:rPr lang="en-US" sz="1100" b="0" dirty="0" err="1">
                <a:solidFill>
                  <a:srgbClr val="FFFFFF"/>
                </a:solidFill>
              </a:rPr>
              <a:t>AgeLab</a:t>
            </a:r>
            <a:r>
              <a:rPr lang="en-US" sz="1100" b="0" dirty="0">
                <a:solidFill>
                  <a:srgbClr val="FFFFFF"/>
                </a:solidFill>
              </a:rPr>
              <a:t> in your practice, including:</a:t>
            </a:r>
          </a:p>
          <a:p>
            <a:pPr marL="171450" indent="-171450">
              <a:spcAft>
                <a:spcPts val="400"/>
              </a:spcAft>
              <a:buFont typeface="Arial" panose="020B0604020202020204" pitchFamily="34" charset="0"/>
              <a:buChar char="•"/>
            </a:pPr>
            <a:r>
              <a:rPr lang="en-US" sz="1100" b="0" dirty="0" smtClean="0">
                <a:solidFill>
                  <a:srgbClr val="FFFFFF"/>
                </a:solidFill>
              </a:rPr>
              <a:t>Client-facing </a:t>
            </a:r>
            <a:r>
              <a:rPr lang="en-US" sz="1100" b="0" dirty="0">
                <a:solidFill>
                  <a:srgbClr val="FFFFFF"/>
                </a:solidFill>
              </a:rPr>
              <a:t>videos and other materials</a:t>
            </a:r>
          </a:p>
          <a:p>
            <a:pPr marL="171450" indent="-171450">
              <a:spcAft>
                <a:spcPts val="400"/>
              </a:spcAft>
              <a:buFont typeface="Arial" panose="020B0604020202020204" pitchFamily="34" charset="0"/>
              <a:buChar char="•"/>
            </a:pPr>
            <a:r>
              <a:rPr lang="en-US" sz="1100" b="0" dirty="0" smtClean="0">
                <a:solidFill>
                  <a:srgbClr val="FFFFFF"/>
                </a:solidFill>
              </a:rPr>
              <a:t>Conference </a:t>
            </a:r>
            <a:r>
              <a:rPr lang="en-US" sz="1100" b="0" dirty="0">
                <a:solidFill>
                  <a:srgbClr val="FFFFFF"/>
                </a:solidFill>
              </a:rPr>
              <a:t>presentations, videos and other best practices</a:t>
            </a:r>
          </a:p>
          <a:p>
            <a:pPr marL="171450" indent="-171450">
              <a:spcAft>
                <a:spcPts val="400"/>
              </a:spcAft>
              <a:buFont typeface="Arial" panose="020B0604020202020204" pitchFamily="34" charset="0"/>
              <a:buChar char="•"/>
            </a:pPr>
            <a:r>
              <a:rPr lang="en-US" sz="1100" b="0" dirty="0" smtClean="0">
                <a:solidFill>
                  <a:srgbClr val="FFFFFF"/>
                </a:solidFill>
              </a:rPr>
              <a:t>Goal </a:t>
            </a:r>
            <a:r>
              <a:rPr lang="en-US" sz="1100" b="0" dirty="0">
                <a:solidFill>
                  <a:srgbClr val="FFFFFF"/>
                </a:solidFill>
              </a:rPr>
              <a:t>Planning &amp; Monitoring retirement and financial planning software</a:t>
            </a:r>
          </a:p>
          <a:p>
            <a:pPr marL="171450" indent="-171450">
              <a:spcAft>
                <a:spcPts val="400"/>
              </a:spcAft>
              <a:buFont typeface="Arial" panose="020B0604020202020204" pitchFamily="34" charset="0"/>
              <a:buChar char="•"/>
            </a:pPr>
            <a:r>
              <a:rPr lang="en-US" sz="1100" b="0" dirty="0" smtClean="0">
                <a:solidFill>
                  <a:srgbClr val="FFFFFF"/>
                </a:solidFill>
              </a:rPr>
              <a:t>Hearsay </a:t>
            </a:r>
            <a:r>
              <a:rPr lang="en-US" sz="1100" b="0" dirty="0">
                <a:solidFill>
                  <a:srgbClr val="FFFFFF"/>
                </a:solidFill>
              </a:rPr>
              <a:t>social media support tool</a:t>
            </a:r>
          </a:p>
          <a:p>
            <a:pPr>
              <a:spcAft>
                <a:spcPts val="400"/>
              </a:spcAft>
            </a:pPr>
            <a:r>
              <a:rPr lang="en-US" sz="1100" b="0" dirty="0" err="1">
                <a:solidFill>
                  <a:srgbClr val="FFFFFF"/>
                </a:solidFill>
              </a:rPr>
              <a:t>RJnet</a:t>
            </a:r>
            <a:r>
              <a:rPr lang="en-US" sz="1100" b="0" dirty="0">
                <a:solidFill>
                  <a:srgbClr val="FFFFFF"/>
                </a:solidFill>
              </a:rPr>
              <a:t> search: “Lessons from the MIT </a:t>
            </a:r>
            <a:r>
              <a:rPr lang="en-US" sz="1100" b="0" dirty="0" err="1">
                <a:solidFill>
                  <a:srgbClr val="FFFFFF"/>
                </a:solidFill>
              </a:rPr>
              <a:t>AgeLab</a:t>
            </a:r>
            <a:r>
              <a:rPr lang="en-US" sz="1100" b="0" dirty="0">
                <a:solidFill>
                  <a:srgbClr val="FFFFFF"/>
                </a:solidFill>
              </a:rPr>
              <a:t>”</a:t>
            </a:r>
          </a:p>
          <a:p>
            <a:pPr>
              <a:spcAft>
                <a:spcPts val="400"/>
              </a:spcAft>
            </a:pPr>
            <a:endParaRPr lang="en-US" sz="1100" b="0"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7878" y="6263408"/>
            <a:ext cx="1627632" cy="143256"/>
          </a:xfrm>
          <a:prstGeom prst="rect">
            <a:avLst/>
          </a:prstGeom>
        </p:spPr>
      </p:pic>
    </p:spTree>
    <p:extLst>
      <p:ext uri="{BB962C8B-B14F-4D97-AF65-F5344CB8AC3E}">
        <p14:creationId xmlns:p14="http://schemas.microsoft.com/office/powerpoint/2010/main" val="3618675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txBox="1">
            <a:spLocks noGrp="1"/>
          </p:cNvSpPr>
          <p:nvPr/>
        </p:nvSpPr>
        <p:spPr bwMode="gray">
          <a:xfrm>
            <a:off x="457200" y="6397625"/>
            <a:ext cx="365125" cy="231775"/>
          </a:xfrm>
          <a:prstGeom prst="rect">
            <a:avLst/>
          </a:prstGeom>
          <a:noFill/>
          <a:ln w="9525">
            <a:noFill/>
            <a:miter lim="800000"/>
            <a:headEnd/>
            <a:tailEnd/>
          </a:ln>
        </p:spPr>
        <p:txBody>
          <a:bodyPr lIns="0" tIns="0" rIns="0" bIns="0" anchor="ctr"/>
          <a:lstStyle/>
          <a:p>
            <a:pPr eaLnBrk="0" hangingPunct="0"/>
            <a:fld id="{9D5BCA42-ED78-46E2-B54F-31CF2C5E29F5}" type="slidenum">
              <a:rPr lang="en-US" sz="1000">
                <a:solidFill>
                  <a:schemeClr val="bg1"/>
                </a:solidFill>
              </a:rPr>
              <a:pPr eaLnBrk="0" hangingPunct="0"/>
              <a:t>4</a:t>
            </a:fld>
            <a:endParaRPr lang="en-US" sz="1000" dirty="0">
              <a:solidFill>
                <a:schemeClr val="bg1"/>
              </a:solidFill>
            </a:endParaRPr>
          </a:p>
        </p:txBody>
      </p:sp>
      <p:pic>
        <p:nvPicPr>
          <p:cNvPr id="37891" name="Picture 7" descr="Revised-Cloud-Period-2"/>
          <p:cNvPicPr>
            <a:picLocks noChangeAspect="1" noChangeArrowheads="1"/>
          </p:cNvPicPr>
          <p:nvPr/>
        </p:nvPicPr>
        <p:blipFill>
          <a:blip r:embed="rId3" cstate="print"/>
          <a:srcRect/>
          <a:stretch>
            <a:fillRect/>
          </a:stretch>
        </p:blipFill>
        <p:spPr bwMode="auto">
          <a:xfrm>
            <a:off x="1646238" y="4403725"/>
            <a:ext cx="5502275" cy="2068513"/>
          </a:xfrm>
          <a:prstGeom prst="rect">
            <a:avLst/>
          </a:prstGeom>
          <a:noFill/>
          <a:ln w="3175">
            <a:solidFill>
              <a:srgbClr val="000000"/>
            </a:solidFill>
            <a:miter lim="800000"/>
            <a:headEnd/>
            <a:tailEnd/>
          </a:ln>
        </p:spPr>
      </p:pic>
      <p:pic>
        <p:nvPicPr>
          <p:cNvPr id="37892" name="Picture 6" descr="Revised-Cloud-Period-1"/>
          <p:cNvPicPr>
            <a:picLocks noChangeAspect="1" noChangeArrowheads="1"/>
          </p:cNvPicPr>
          <p:nvPr/>
        </p:nvPicPr>
        <p:blipFill>
          <a:blip r:embed="rId4" cstate="print"/>
          <a:srcRect/>
          <a:stretch>
            <a:fillRect/>
          </a:stretch>
        </p:blipFill>
        <p:spPr bwMode="auto">
          <a:xfrm>
            <a:off x="1695450" y="1728788"/>
            <a:ext cx="5443538" cy="2155825"/>
          </a:xfrm>
          <a:prstGeom prst="rect">
            <a:avLst/>
          </a:prstGeom>
          <a:noFill/>
          <a:ln w="3175">
            <a:solidFill>
              <a:srgbClr val="000000"/>
            </a:solidFill>
            <a:miter lim="800000"/>
            <a:headEnd/>
            <a:tailEnd/>
          </a:ln>
        </p:spPr>
      </p:pic>
      <p:sp>
        <p:nvSpPr>
          <p:cNvPr id="37893" name="Text Box 8"/>
          <p:cNvSpPr txBox="1">
            <a:spLocks noChangeArrowheads="1"/>
          </p:cNvSpPr>
          <p:nvPr/>
        </p:nvSpPr>
        <p:spPr bwMode="auto">
          <a:xfrm>
            <a:off x="22225" y="1390650"/>
            <a:ext cx="4584700" cy="293688"/>
          </a:xfrm>
          <a:prstGeom prst="rect">
            <a:avLst/>
          </a:prstGeom>
          <a:noFill/>
          <a:ln w="9525">
            <a:noFill/>
            <a:miter lim="800000"/>
            <a:headEnd/>
            <a:tailEnd/>
          </a:ln>
        </p:spPr>
        <p:txBody>
          <a:bodyPr>
            <a:spAutoFit/>
          </a:bodyPr>
          <a:lstStyle/>
          <a:p>
            <a:pPr algn="ctr">
              <a:spcBef>
                <a:spcPct val="50000"/>
              </a:spcBef>
            </a:pPr>
            <a:r>
              <a:rPr lang="en-US" sz="1600" b="1" dirty="0"/>
              <a:t>March 1, 2006 – February 29, 2008</a:t>
            </a:r>
          </a:p>
        </p:txBody>
      </p:sp>
      <p:sp>
        <p:nvSpPr>
          <p:cNvPr id="37894" name="Text Box 9"/>
          <p:cNvSpPr txBox="1">
            <a:spLocks noChangeArrowheads="1"/>
          </p:cNvSpPr>
          <p:nvPr/>
        </p:nvSpPr>
        <p:spPr bwMode="auto">
          <a:xfrm>
            <a:off x="-508000" y="4057650"/>
            <a:ext cx="5580063" cy="293688"/>
          </a:xfrm>
          <a:prstGeom prst="rect">
            <a:avLst/>
          </a:prstGeom>
          <a:noFill/>
          <a:ln w="9525">
            <a:noFill/>
            <a:miter lim="800000"/>
            <a:headEnd/>
            <a:tailEnd/>
          </a:ln>
        </p:spPr>
        <p:txBody>
          <a:bodyPr>
            <a:spAutoFit/>
          </a:bodyPr>
          <a:lstStyle/>
          <a:p>
            <a:pPr algn="ctr">
              <a:spcBef>
                <a:spcPct val="50000"/>
              </a:spcBef>
            </a:pPr>
            <a:r>
              <a:rPr lang="en-US" sz="1600" b="1" dirty="0"/>
              <a:t>March 1, 2008 – February 28, 2010</a:t>
            </a:r>
          </a:p>
        </p:txBody>
      </p:sp>
      <p:sp>
        <p:nvSpPr>
          <p:cNvPr id="37897" name="Oval 10"/>
          <p:cNvSpPr>
            <a:spLocks noChangeArrowheads="1"/>
          </p:cNvSpPr>
          <p:nvPr/>
        </p:nvSpPr>
        <p:spPr bwMode="auto">
          <a:xfrm>
            <a:off x="3300413" y="5549900"/>
            <a:ext cx="407987" cy="255588"/>
          </a:xfrm>
          <a:prstGeom prst="ellipse">
            <a:avLst/>
          </a:prstGeom>
          <a:solidFill>
            <a:schemeClr val="accent1">
              <a:alpha val="0"/>
            </a:schemeClr>
          </a:solidFill>
          <a:ln w="9525">
            <a:solidFill>
              <a:schemeClr val="tx1"/>
            </a:solidFill>
            <a:round/>
            <a:headEnd/>
            <a:tailEnd/>
          </a:ln>
        </p:spPr>
        <p:txBody>
          <a:bodyPr wrap="none" anchor="ctr"/>
          <a:lstStyle/>
          <a:p>
            <a:endParaRPr lang="en-US" dirty="0"/>
          </a:p>
        </p:txBody>
      </p:sp>
      <p:grpSp>
        <p:nvGrpSpPr>
          <p:cNvPr id="9" name="Group 13"/>
          <p:cNvGrpSpPr/>
          <p:nvPr/>
        </p:nvGrpSpPr>
        <p:grpSpPr>
          <a:xfrm>
            <a:off x="557476" y="228600"/>
            <a:ext cx="585524" cy="573088"/>
            <a:chOff x="7315200" y="2217738"/>
            <a:chExt cx="896938" cy="877888"/>
          </a:xfrm>
          <a:solidFill>
            <a:srgbClr val="00B0F0"/>
          </a:solidFill>
        </p:grpSpPr>
        <p:sp>
          <p:nvSpPr>
            <p:cNvPr id="10" name="Rectangle 6"/>
            <p:cNvSpPr>
              <a:spLocks noChangeArrowheads="1"/>
            </p:cNvSpPr>
            <p:nvPr/>
          </p:nvSpPr>
          <p:spPr bwMode="auto">
            <a:xfrm>
              <a:off x="7315200" y="3005138"/>
              <a:ext cx="896938"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7"/>
            <p:cNvSpPr>
              <a:spLocks noChangeArrowheads="1"/>
            </p:cNvSpPr>
            <p:nvPr/>
          </p:nvSpPr>
          <p:spPr bwMode="auto">
            <a:xfrm>
              <a:off x="7418388" y="2701925"/>
              <a:ext cx="174625" cy="2381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8"/>
            <p:cNvSpPr>
              <a:spLocks noChangeArrowheads="1"/>
            </p:cNvSpPr>
            <p:nvPr/>
          </p:nvSpPr>
          <p:spPr bwMode="auto">
            <a:xfrm>
              <a:off x="7675563" y="2597150"/>
              <a:ext cx="174625" cy="342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Rectangle 9"/>
            <p:cNvSpPr>
              <a:spLocks noChangeArrowheads="1"/>
            </p:cNvSpPr>
            <p:nvPr/>
          </p:nvSpPr>
          <p:spPr bwMode="auto">
            <a:xfrm>
              <a:off x="7934325" y="2420938"/>
              <a:ext cx="173038" cy="5191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p:nvSpPr>
          <p:spPr bwMode="auto">
            <a:xfrm>
              <a:off x="7383463" y="2217738"/>
              <a:ext cx="514350" cy="438150"/>
            </a:xfrm>
            <a:custGeom>
              <a:avLst/>
              <a:gdLst/>
              <a:ahLst/>
              <a:cxnLst>
                <a:cxn ang="0">
                  <a:pos x="1038" y="0"/>
                </a:cxn>
                <a:cxn ang="0">
                  <a:pos x="1942" y="122"/>
                </a:cxn>
                <a:cxn ang="0">
                  <a:pos x="1710" y="1046"/>
                </a:cxn>
                <a:cxn ang="0">
                  <a:pos x="1493" y="708"/>
                </a:cxn>
                <a:cxn ang="0">
                  <a:pos x="106" y="1651"/>
                </a:cxn>
                <a:cxn ang="0">
                  <a:pos x="0" y="1546"/>
                </a:cxn>
                <a:cxn ang="0">
                  <a:pos x="1275" y="366"/>
                </a:cxn>
                <a:cxn ang="0">
                  <a:pos x="1038" y="0"/>
                </a:cxn>
              </a:cxnLst>
              <a:rect l="0" t="0" r="r" b="b"/>
              <a:pathLst>
                <a:path w="1942" h="1651">
                  <a:moveTo>
                    <a:pt x="1038" y="0"/>
                  </a:moveTo>
                  <a:lnTo>
                    <a:pt x="1942" y="122"/>
                  </a:lnTo>
                  <a:lnTo>
                    <a:pt x="1710" y="1046"/>
                  </a:lnTo>
                  <a:lnTo>
                    <a:pt x="1493" y="708"/>
                  </a:lnTo>
                  <a:lnTo>
                    <a:pt x="106" y="1651"/>
                  </a:lnTo>
                  <a:lnTo>
                    <a:pt x="0" y="1546"/>
                  </a:lnTo>
                  <a:lnTo>
                    <a:pt x="1275" y="366"/>
                  </a:lnTo>
                  <a:lnTo>
                    <a:pt x="10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Title 9"/>
          <p:cNvSpPr>
            <a:spLocks noGrp="1"/>
          </p:cNvSpPr>
          <p:nvPr>
            <p:ph type="title"/>
          </p:nvPr>
        </p:nvSpPr>
        <p:spPr/>
        <p:txBody>
          <a:bodyPr/>
          <a:lstStyle/>
          <a:p>
            <a:pPr eaLnBrk="1" hangingPunct="1"/>
            <a:r>
              <a:rPr lang="en-US" dirty="0" smtClean="0">
                <a:latin typeface="Arial" charset="0"/>
                <a:cs typeface="Arial" charset="0"/>
              </a:rPr>
              <a:t>Traditional Approaches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8"/>
          <p:cNvSpPr txBox="1">
            <a:spLocks noChangeArrowheads="1"/>
          </p:cNvSpPr>
          <p:nvPr/>
        </p:nvSpPr>
        <p:spPr bwMode="auto">
          <a:xfrm>
            <a:off x="1828800" y="1560513"/>
            <a:ext cx="5257800" cy="336550"/>
          </a:xfrm>
          <a:prstGeom prst="rect">
            <a:avLst/>
          </a:prstGeom>
          <a:noFill/>
          <a:ln w="9525">
            <a:noFill/>
            <a:miter lim="800000"/>
            <a:headEnd/>
            <a:tailEnd/>
          </a:ln>
        </p:spPr>
        <p:txBody>
          <a:bodyPr>
            <a:spAutoFit/>
          </a:bodyPr>
          <a:lstStyle/>
          <a:p>
            <a:pPr algn="ctr">
              <a:spcBef>
                <a:spcPct val="50000"/>
              </a:spcBef>
            </a:pPr>
            <a:r>
              <a:rPr lang="en-US" sz="1600" b="1" dirty="0"/>
              <a:t>March 1, 2010 – June 20, 2012</a:t>
            </a:r>
          </a:p>
        </p:txBody>
      </p:sp>
      <p:sp>
        <p:nvSpPr>
          <p:cNvPr id="39939" name="Text Box 9"/>
          <p:cNvSpPr txBox="1">
            <a:spLocks noChangeArrowheads="1"/>
          </p:cNvSpPr>
          <p:nvPr/>
        </p:nvSpPr>
        <p:spPr bwMode="auto">
          <a:xfrm>
            <a:off x="1219200" y="3954463"/>
            <a:ext cx="6400800" cy="336550"/>
          </a:xfrm>
          <a:prstGeom prst="rect">
            <a:avLst/>
          </a:prstGeom>
          <a:noFill/>
          <a:ln w="9525">
            <a:noFill/>
            <a:miter lim="800000"/>
            <a:headEnd/>
            <a:tailEnd/>
          </a:ln>
        </p:spPr>
        <p:txBody>
          <a:bodyPr>
            <a:spAutoFit/>
          </a:bodyPr>
          <a:lstStyle/>
          <a:p>
            <a:pPr algn="ctr">
              <a:spcBef>
                <a:spcPct val="50000"/>
              </a:spcBef>
            </a:pPr>
            <a:r>
              <a:rPr lang="en-US" sz="1600" b="1" dirty="0"/>
              <a:t>March 1, 2008 – February 28, 2010</a:t>
            </a:r>
          </a:p>
        </p:txBody>
      </p:sp>
      <p:sp>
        <p:nvSpPr>
          <p:cNvPr id="39940" name="Slide Number Placeholder 5"/>
          <p:cNvSpPr txBox="1">
            <a:spLocks noGrp="1"/>
          </p:cNvSpPr>
          <p:nvPr/>
        </p:nvSpPr>
        <p:spPr bwMode="gray">
          <a:xfrm>
            <a:off x="457200" y="6397625"/>
            <a:ext cx="365125" cy="231775"/>
          </a:xfrm>
          <a:prstGeom prst="rect">
            <a:avLst/>
          </a:prstGeom>
          <a:noFill/>
          <a:ln w="9525">
            <a:noFill/>
            <a:miter lim="800000"/>
            <a:headEnd/>
            <a:tailEnd/>
          </a:ln>
        </p:spPr>
        <p:txBody>
          <a:bodyPr lIns="0" tIns="0" rIns="0" bIns="0" anchor="ctr"/>
          <a:lstStyle/>
          <a:p>
            <a:pPr eaLnBrk="0" hangingPunct="0"/>
            <a:fld id="{CAA9FCF5-575B-4A2A-8994-85DD01DB7C4D}" type="slidenum">
              <a:rPr lang="en-US" sz="1000">
                <a:solidFill>
                  <a:schemeClr val="bg1"/>
                </a:solidFill>
              </a:rPr>
              <a:pPr eaLnBrk="0" hangingPunct="0"/>
              <a:t>5</a:t>
            </a:fld>
            <a:endParaRPr lang="en-US" sz="1000" dirty="0">
              <a:solidFill>
                <a:schemeClr val="bg1"/>
              </a:solidFill>
            </a:endParaRPr>
          </a:p>
        </p:txBody>
      </p:sp>
      <p:pic>
        <p:nvPicPr>
          <p:cNvPr id="9" name="Picture 8" descr="Wordle-Financial Advisor 2012 Company of Strangers Cloud.jpg"/>
          <p:cNvPicPr>
            <a:picLocks noChangeAspect="1"/>
          </p:cNvPicPr>
          <p:nvPr/>
        </p:nvPicPr>
        <p:blipFill>
          <a:blip r:embed="rId3" cstate="print"/>
          <a:stretch>
            <a:fillRect/>
          </a:stretch>
        </p:blipFill>
        <p:spPr>
          <a:xfrm>
            <a:off x="1600200" y="2079625"/>
            <a:ext cx="5943600" cy="3433763"/>
          </a:xfrm>
          <a:prstGeom prst="rect">
            <a:avLst/>
          </a:prstGeom>
          <a:ln w="3175">
            <a:solidFill>
              <a:schemeClr val="tx1"/>
            </a:solidFill>
          </a:ln>
          <a:effectLst>
            <a:outerShdw blurRad="254000" dist="88900" dir="5400000" algn="ctr" rotWithShape="0">
              <a:srgbClr val="000000">
                <a:alpha val="43137"/>
              </a:srgbClr>
            </a:outerShdw>
          </a:effectLst>
        </p:spPr>
      </p:pic>
      <p:grpSp>
        <p:nvGrpSpPr>
          <p:cNvPr id="7" name="Group 13"/>
          <p:cNvGrpSpPr/>
          <p:nvPr/>
        </p:nvGrpSpPr>
        <p:grpSpPr>
          <a:xfrm>
            <a:off x="557476" y="228600"/>
            <a:ext cx="585524" cy="573088"/>
            <a:chOff x="7315200" y="2217738"/>
            <a:chExt cx="896938" cy="877888"/>
          </a:xfrm>
          <a:solidFill>
            <a:srgbClr val="00B0F0"/>
          </a:solidFill>
        </p:grpSpPr>
        <p:sp>
          <p:nvSpPr>
            <p:cNvPr id="8" name="Rectangle 6"/>
            <p:cNvSpPr>
              <a:spLocks noChangeArrowheads="1"/>
            </p:cNvSpPr>
            <p:nvPr/>
          </p:nvSpPr>
          <p:spPr bwMode="auto">
            <a:xfrm>
              <a:off x="7315200" y="3005138"/>
              <a:ext cx="896938" cy="904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7"/>
            <p:cNvSpPr>
              <a:spLocks noChangeArrowheads="1"/>
            </p:cNvSpPr>
            <p:nvPr/>
          </p:nvSpPr>
          <p:spPr bwMode="auto">
            <a:xfrm>
              <a:off x="7418388" y="2701925"/>
              <a:ext cx="174625" cy="2381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8"/>
            <p:cNvSpPr>
              <a:spLocks noChangeArrowheads="1"/>
            </p:cNvSpPr>
            <p:nvPr/>
          </p:nvSpPr>
          <p:spPr bwMode="auto">
            <a:xfrm>
              <a:off x="7675563" y="2597150"/>
              <a:ext cx="174625" cy="3429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9"/>
            <p:cNvSpPr>
              <a:spLocks noChangeArrowheads="1"/>
            </p:cNvSpPr>
            <p:nvPr/>
          </p:nvSpPr>
          <p:spPr bwMode="auto">
            <a:xfrm>
              <a:off x="7934325" y="2420938"/>
              <a:ext cx="173038" cy="5191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7383463" y="2217738"/>
              <a:ext cx="514350" cy="438150"/>
            </a:xfrm>
            <a:custGeom>
              <a:avLst/>
              <a:gdLst/>
              <a:ahLst/>
              <a:cxnLst>
                <a:cxn ang="0">
                  <a:pos x="1038" y="0"/>
                </a:cxn>
                <a:cxn ang="0">
                  <a:pos x="1942" y="122"/>
                </a:cxn>
                <a:cxn ang="0">
                  <a:pos x="1710" y="1046"/>
                </a:cxn>
                <a:cxn ang="0">
                  <a:pos x="1493" y="708"/>
                </a:cxn>
                <a:cxn ang="0">
                  <a:pos x="106" y="1651"/>
                </a:cxn>
                <a:cxn ang="0">
                  <a:pos x="0" y="1546"/>
                </a:cxn>
                <a:cxn ang="0">
                  <a:pos x="1275" y="366"/>
                </a:cxn>
                <a:cxn ang="0">
                  <a:pos x="1038" y="0"/>
                </a:cxn>
              </a:cxnLst>
              <a:rect l="0" t="0" r="r" b="b"/>
              <a:pathLst>
                <a:path w="1942" h="1651">
                  <a:moveTo>
                    <a:pt x="1038" y="0"/>
                  </a:moveTo>
                  <a:lnTo>
                    <a:pt x="1942" y="122"/>
                  </a:lnTo>
                  <a:lnTo>
                    <a:pt x="1710" y="1046"/>
                  </a:lnTo>
                  <a:lnTo>
                    <a:pt x="1493" y="708"/>
                  </a:lnTo>
                  <a:lnTo>
                    <a:pt x="106" y="1651"/>
                  </a:lnTo>
                  <a:lnTo>
                    <a:pt x="0" y="1546"/>
                  </a:lnTo>
                  <a:lnTo>
                    <a:pt x="1275" y="366"/>
                  </a:lnTo>
                  <a:lnTo>
                    <a:pt x="10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4" name="Title 9"/>
          <p:cNvSpPr>
            <a:spLocks noGrp="1"/>
          </p:cNvSpPr>
          <p:nvPr>
            <p:ph type="title"/>
          </p:nvPr>
        </p:nvSpPr>
        <p:spPr/>
        <p:txBody>
          <a:bodyPr/>
          <a:lstStyle/>
          <a:p>
            <a:pPr eaLnBrk="1" hangingPunct="1"/>
            <a:r>
              <a:rPr lang="en-US" dirty="0" smtClean="0">
                <a:latin typeface="Arial" charset="0"/>
                <a:cs typeface="Arial" charset="0"/>
              </a:rPr>
              <a:t>Traditional Approaches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idx="1"/>
          </p:nvPr>
        </p:nvSpPr>
        <p:spPr>
          <a:xfrm>
            <a:off x="2667000" y="3048000"/>
            <a:ext cx="4724400" cy="1162050"/>
          </a:xfrm>
        </p:spPr>
        <p:txBody>
          <a:bodyPr/>
          <a:lstStyle/>
          <a:p>
            <a:pPr eaLnBrk="1" hangingPunct="1"/>
            <a:r>
              <a:rPr lang="en-US" dirty="0" smtClean="0">
                <a:latin typeface="Arial" charset="0"/>
                <a:cs typeface="Arial" charset="0"/>
              </a:rPr>
              <a:t>3 Questions</a:t>
            </a:r>
          </a:p>
        </p:txBody>
      </p:sp>
      <p:sp>
        <p:nvSpPr>
          <p:cNvPr id="7" name="Freeform 20"/>
          <p:cNvSpPr>
            <a:spLocks noEditPoints="1"/>
          </p:cNvSpPr>
          <p:nvPr/>
        </p:nvSpPr>
        <p:spPr bwMode="auto">
          <a:xfrm>
            <a:off x="2362200" y="3029857"/>
            <a:ext cx="1219200" cy="1313544"/>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9458" name="Content Placeholder 5"/>
          <p:cNvSpPr>
            <a:spLocks noGrp="1"/>
          </p:cNvSpPr>
          <p:nvPr>
            <p:ph idx="1"/>
          </p:nvPr>
        </p:nvSpPr>
        <p:spPr>
          <a:xfrm>
            <a:off x="2286000" y="4953000"/>
            <a:ext cx="4800600" cy="1371600"/>
          </a:xfrm>
        </p:spPr>
        <p:txBody>
          <a:bodyPr/>
          <a:lstStyle/>
          <a:p>
            <a:pPr marL="457200" indent="-457200" eaLnBrk="1" hangingPunct="1">
              <a:buFont typeface="+mj-lt"/>
              <a:buAutoNum type="arabicPeriod"/>
            </a:pPr>
            <a:r>
              <a:rPr lang="en-US" dirty="0" smtClean="0">
                <a:latin typeface="Arial" charset="0"/>
                <a:cs typeface="Arial" charset="0"/>
              </a:rPr>
              <a:t>Who will change my light bulbs?</a:t>
            </a:r>
          </a:p>
          <a:p>
            <a:pPr marL="457200" indent="-457200">
              <a:buFont typeface="+mj-lt"/>
              <a:buAutoNum type="arabicPeriod"/>
            </a:pPr>
            <a:r>
              <a:rPr lang="en-US" dirty="0" smtClean="0"/>
              <a:t>How will I get an ice cream cone?</a:t>
            </a:r>
            <a:endParaRPr lang="en-US" dirty="0" smtClean="0">
              <a:latin typeface="Arial" charset="0"/>
              <a:cs typeface="Arial" charset="0"/>
            </a:endParaRPr>
          </a:p>
          <a:p>
            <a:pPr marL="457200" lvl="0" indent="-457200">
              <a:buFont typeface="+mj-lt"/>
              <a:buAutoNum type="arabicPeriod"/>
            </a:pPr>
            <a:r>
              <a:rPr lang="en-US" dirty="0" smtClean="0"/>
              <a:t>Who will I have lunch with?</a:t>
            </a:r>
          </a:p>
        </p:txBody>
      </p:sp>
      <p:pic>
        <p:nvPicPr>
          <p:cNvPr id="16" name="Picture 15" descr="cover no puzzle.jpg"/>
          <p:cNvPicPr>
            <a:picLocks noChangeAspect="1"/>
          </p:cNvPicPr>
          <p:nvPr/>
        </p:nvPicPr>
        <p:blipFill>
          <a:blip r:embed="rId3" cstate="print"/>
          <a:srcRect t="20000" b="35556"/>
          <a:stretch>
            <a:fillRect/>
          </a:stretch>
        </p:blipFill>
        <p:spPr>
          <a:xfrm>
            <a:off x="914400" y="1524000"/>
            <a:ext cx="7095737" cy="3048000"/>
          </a:xfrm>
          <a:prstGeom prst="rect">
            <a:avLst/>
          </a:prstGeom>
        </p:spPr>
      </p:pic>
      <p:sp>
        <p:nvSpPr>
          <p:cNvPr id="10"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3 objects.jpg"/>
          <p:cNvPicPr>
            <a:picLocks noChangeAspect="1"/>
          </p:cNvPicPr>
          <p:nvPr/>
        </p:nvPicPr>
        <p:blipFill>
          <a:blip r:embed="rId3" cstate="print"/>
          <a:srcRect l="35571" t="21850" r="32537" b="15963"/>
          <a:stretch>
            <a:fillRect/>
          </a:stretch>
        </p:blipFill>
        <p:spPr>
          <a:xfrm>
            <a:off x="6019800" y="1524000"/>
            <a:ext cx="2362200" cy="4451838"/>
          </a:xfrm>
          <a:prstGeom prst="rect">
            <a:avLst/>
          </a:prstGeom>
          <a:noFill/>
        </p:spPr>
      </p:pic>
      <p:sp>
        <p:nvSpPr>
          <p:cNvPr id="19458" name="Content Placeholder 5"/>
          <p:cNvSpPr>
            <a:spLocks noGrp="1"/>
          </p:cNvSpPr>
          <p:nvPr>
            <p:ph idx="1"/>
          </p:nvPr>
        </p:nvSpPr>
        <p:spPr>
          <a:xfrm>
            <a:off x="762000" y="3352800"/>
            <a:ext cx="5486400" cy="1371600"/>
          </a:xfrm>
        </p:spPr>
        <p:txBody>
          <a:bodyPr/>
          <a:lstStyle/>
          <a:p>
            <a:pPr eaLnBrk="1" hangingPunct="1">
              <a:buNone/>
            </a:pPr>
            <a:r>
              <a:rPr lang="en-US" sz="2400" dirty="0" smtClean="0">
                <a:latin typeface="Arial" charset="0"/>
                <a:cs typeface="Arial" charset="0"/>
              </a:rPr>
              <a:t>Who will change my light bulbs?</a:t>
            </a:r>
          </a:p>
        </p:txBody>
      </p:sp>
      <p:sp>
        <p:nvSpPr>
          <p:cNvPr id="16"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17"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838200" y="2743200"/>
          <a:ext cx="792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52400" y="6172200"/>
            <a:ext cx="7162800" cy="553998"/>
          </a:xfrm>
          <a:prstGeom prst="rect">
            <a:avLst/>
          </a:prstGeom>
          <a:noFill/>
        </p:spPr>
        <p:txBody>
          <a:bodyPr wrap="square" rtlCol="0">
            <a:spAutoFit/>
          </a:bodyPr>
          <a:lstStyle/>
          <a:p>
            <a:r>
              <a:rPr lang="en-US" sz="1000" b="0" dirty="0" smtClean="0"/>
              <a:t>Source: Consumer Expenditure Survey, U.S. Bureau of Labor Statistics, September, 2012</a:t>
            </a:r>
            <a:r>
              <a:rPr lang="en-US" sz="1000" dirty="0" smtClean="0"/>
              <a:t> </a:t>
            </a:r>
          </a:p>
          <a:p>
            <a:endParaRPr lang="en-US" sz="1000" dirty="0" smtClean="0"/>
          </a:p>
          <a:p>
            <a:endParaRPr lang="en-US" sz="1000" dirty="0"/>
          </a:p>
        </p:txBody>
      </p:sp>
      <p:sp>
        <p:nvSpPr>
          <p:cNvPr id="24" name="Title 9"/>
          <p:cNvSpPr>
            <a:spLocks noGrp="1"/>
          </p:cNvSpPr>
          <p:nvPr>
            <p:ph type="title"/>
          </p:nvPr>
        </p:nvSpPr>
        <p:spPr>
          <a:xfrm>
            <a:off x="1371600" y="0"/>
            <a:ext cx="5334000" cy="1143000"/>
          </a:xfrm>
        </p:spPr>
        <p:txBody>
          <a:bodyPr/>
          <a:lstStyle/>
          <a:p>
            <a:pPr eaLnBrk="1" hangingPunct="1"/>
            <a:r>
              <a:rPr lang="en-US" dirty="0" smtClean="0">
                <a:latin typeface="Arial" charset="0"/>
                <a:cs typeface="Arial" charset="0"/>
              </a:rPr>
              <a:t>3 Questions</a:t>
            </a:r>
          </a:p>
        </p:txBody>
      </p:sp>
      <p:sp>
        <p:nvSpPr>
          <p:cNvPr id="25" name="Freeform 20"/>
          <p:cNvSpPr>
            <a:spLocks noEditPoints="1"/>
          </p:cNvSpPr>
          <p:nvPr/>
        </p:nvSpPr>
        <p:spPr bwMode="auto">
          <a:xfrm>
            <a:off x="482601" y="217865"/>
            <a:ext cx="685800" cy="738869"/>
          </a:xfrm>
          <a:custGeom>
            <a:avLst/>
            <a:gdLst/>
            <a:ahLst/>
            <a:cxnLst>
              <a:cxn ang="0">
                <a:pos x="1626" y="2829"/>
              </a:cxn>
              <a:cxn ang="0">
                <a:pos x="1681" y="3014"/>
              </a:cxn>
              <a:cxn ang="0">
                <a:pos x="1871" y="2995"/>
              </a:cxn>
              <a:cxn ang="0">
                <a:pos x="1889" y="2803"/>
              </a:cxn>
              <a:cxn ang="0">
                <a:pos x="840" y="1927"/>
              </a:cxn>
              <a:cxn ang="0">
                <a:pos x="721" y="2076"/>
              </a:cxn>
              <a:cxn ang="0">
                <a:pos x="840" y="2224"/>
              </a:cxn>
              <a:cxn ang="0">
                <a:pos x="1009" y="2136"/>
              </a:cxn>
              <a:cxn ang="0">
                <a:pos x="954" y="1950"/>
              </a:cxn>
              <a:cxn ang="0">
                <a:pos x="2494" y="1919"/>
              </a:cxn>
              <a:cxn ang="0">
                <a:pos x="2438" y="2103"/>
              </a:cxn>
              <a:cxn ang="0">
                <a:pos x="2606" y="2192"/>
              </a:cxn>
              <a:cxn ang="0">
                <a:pos x="2728" y="2044"/>
              </a:cxn>
              <a:cxn ang="0">
                <a:pos x="2606" y="1896"/>
              </a:cxn>
              <a:cxn ang="0">
                <a:pos x="1539" y="1699"/>
              </a:cxn>
              <a:cxn ang="0">
                <a:pos x="1362" y="1934"/>
              </a:cxn>
              <a:cxn ang="0">
                <a:pos x="1631" y="1928"/>
              </a:cxn>
              <a:cxn ang="0">
                <a:pos x="1813" y="1881"/>
              </a:cxn>
              <a:cxn ang="0">
                <a:pos x="1910" y="2030"/>
              </a:cxn>
              <a:cxn ang="0">
                <a:pos x="1689" y="2375"/>
              </a:cxn>
              <a:cxn ang="0">
                <a:pos x="1889" y="2601"/>
              </a:cxn>
              <a:cxn ang="0">
                <a:pos x="2087" y="2242"/>
              </a:cxn>
              <a:cxn ang="0">
                <a:pos x="2157" y="1980"/>
              </a:cxn>
              <a:cxn ang="0">
                <a:pos x="2005" y="1720"/>
              </a:cxn>
              <a:cxn ang="0">
                <a:pos x="861" y="833"/>
              </a:cxn>
              <a:cxn ang="0">
                <a:pos x="576" y="936"/>
              </a:cxn>
              <a:cxn ang="0">
                <a:pos x="457" y="1220"/>
              </a:cxn>
              <a:cxn ang="0">
                <a:pos x="776" y="1081"/>
              </a:cxn>
              <a:cxn ang="0">
                <a:pos x="964" y="1095"/>
              </a:cxn>
              <a:cxn ang="0">
                <a:pos x="1006" y="1270"/>
              </a:cxn>
              <a:cxn ang="0">
                <a:pos x="762" y="1625"/>
              </a:cxn>
              <a:cxn ang="0">
                <a:pos x="997" y="1723"/>
              </a:cxn>
              <a:cxn ang="0">
                <a:pos x="1231" y="1367"/>
              </a:cxn>
              <a:cxn ang="0">
                <a:pos x="1242" y="1077"/>
              </a:cxn>
              <a:cxn ang="0">
                <a:pos x="1036" y="867"/>
              </a:cxn>
              <a:cxn ang="0">
                <a:pos x="2475" y="811"/>
              </a:cxn>
              <a:cxn ang="0">
                <a:pos x="2227" y="969"/>
              </a:cxn>
              <a:cxn ang="0">
                <a:pos x="2415" y="1159"/>
              </a:cxn>
              <a:cxn ang="0">
                <a:pos x="2535" y="1030"/>
              </a:cxn>
              <a:cxn ang="0">
                <a:pos x="2703" y="1104"/>
              </a:cxn>
              <a:cxn ang="0">
                <a:pos x="2685" y="1291"/>
              </a:cxn>
              <a:cxn ang="0">
                <a:pos x="2455" y="1662"/>
              </a:cxn>
              <a:cxn ang="0">
                <a:pos x="2722" y="1641"/>
              </a:cxn>
              <a:cxn ang="0">
                <a:pos x="2963" y="1265"/>
              </a:cxn>
              <a:cxn ang="0">
                <a:pos x="2908" y="967"/>
              </a:cxn>
              <a:cxn ang="0">
                <a:pos x="2658" y="810"/>
              </a:cxn>
              <a:cxn ang="0">
                <a:pos x="2199" y="55"/>
              </a:cxn>
              <a:cxn ang="0">
                <a:pos x="2856" y="381"/>
              </a:cxn>
              <a:cxn ang="0">
                <a:pos x="3322" y="942"/>
              </a:cxn>
              <a:cxn ang="0">
                <a:pos x="3525" y="1666"/>
              </a:cxn>
              <a:cxn ang="0">
                <a:pos x="3410" y="2421"/>
              </a:cxn>
              <a:cxn ang="0">
                <a:pos x="3012" y="3036"/>
              </a:cxn>
              <a:cxn ang="0">
                <a:pos x="2402" y="3437"/>
              </a:cxn>
              <a:cxn ang="0">
                <a:pos x="1664" y="3554"/>
              </a:cxn>
              <a:cxn ang="0">
                <a:pos x="1008" y="3386"/>
              </a:cxn>
              <a:cxn ang="0">
                <a:pos x="121" y="2425"/>
              </a:cxn>
              <a:cxn ang="0">
                <a:pos x="3" y="1666"/>
              </a:cxn>
              <a:cxn ang="0">
                <a:pos x="207" y="942"/>
              </a:cxn>
              <a:cxn ang="0">
                <a:pos x="672" y="381"/>
              </a:cxn>
              <a:cxn ang="0">
                <a:pos x="1330" y="55"/>
              </a:cxn>
            </a:cxnLst>
            <a:rect l="0" t="0" r="r" b="b"/>
            <a:pathLst>
              <a:path w="3528" h="3798">
                <a:moveTo>
                  <a:pt x="1765" y="2736"/>
                </a:moveTo>
                <a:lnTo>
                  <a:pt x="1735" y="2739"/>
                </a:lnTo>
                <a:lnTo>
                  <a:pt x="1706" y="2747"/>
                </a:lnTo>
                <a:lnTo>
                  <a:pt x="1681" y="2762"/>
                </a:lnTo>
                <a:lnTo>
                  <a:pt x="1658" y="2781"/>
                </a:lnTo>
                <a:lnTo>
                  <a:pt x="1639" y="2803"/>
                </a:lnTo>
                <a:lnTo>
                  <a:pt x="1626" y="2829"/>
                </a:lnTo>
                <a:lnTo>
                  <a:pt x="1618" y="2857"/>
                </a:lnTo>
                <a:lnTo>
                  <a:pt x="1614" y="2887"/>
                </a:lnTo>
                <a:lnTo>
                  <a:pt x="1618" y="2918"/>
                </a:lnTo>
                <a:lnTo>
                  <a:pt x="1626" y="2946"/>
                </a:lnTo>
                <a:lnTo>
                  <a:pt x="1639" y="2972"/>
                </a:lnTo>
                <a:lnTo>
                  <a:pt x="1658" y="2995"/>
                </a:lnTo>
                <a:lnTo>
                  <a:pt x="1681" y="3014"/>
                </a:lnTo>
                <a:lnTo>
                  <a:pt x="1706" y="3028"/>
                </a:lnTo>
                <a:lnTo>
                  <a:pt x="1735" y="3036"/>
                </a:lnTo>
                <a:lnTo>
                  <a:pt x="1765" y="3039"/>
                </a:lnTo>
                <a:lnTo>
                  <a:pt x="1795" y="3036"/>
                </a:lnTo>
                <a:lnTo>
                  <a:pt x="1822" y="3028"/>
                </a:lnTo>
                <a:lnTo>
                  <a:pt x="1849" y="3014"/>
                </a:lnTo>
                <a:lnTo>
                  <a:pt x="1871" y="2995"/>
                </a:lnTo>
                <a:lnTo>
                  <a:pt x="1889" y="2972"/>
                </a:lnTo>
                <a:lnTo>
                  <a:pt x="1904" y="2946"/>
                </a:lnTo>
                <a:lnTo>
                  <a:pt x="1912" y="2918"/>
                </a:lnTo>
                <a:lnTo>
                  <a:pt x="1915" y="2887"/>
                </a:lnTo>
                <a:lnTo>
                  <a:pt x="1912" y="2857"/>
                </a:lnTo>
                <a:lnTo>
                  <a:pt x="1904" y="2829"/>
                </a:lnTo>
                <a:lnTo>
                  <a:pt x="1889" y="2803"/>
                </a:lnTo>
                <a:lnTo>
                  <a:pt x="1871" y="2781"/>
                </a:lnTo>
                <a:lnTo>
                  <a:pt x="1849" y="2762"/>
                </a:lnTo>
                <a:lnTo>
                  <a:pt x="1822" y="2747"/>
                </a:lnTo>
                <a:lnTo>
                  <a:pt x="1795" y="2739"/>
                </a:lnTo>
                <a:lnTo>
                  <a:pt x="1765" y="2736"/>
                </a:lnTo>
                <a:close/>
                <a:moveTo>
                  <a:pt x="870" y="1923"/>
                </a:moveTo>
                <a:lnTo>
                  <a:pt x="840" y="1927"/>
                </a:lnTo>
                <a:lnTo>
                  <a:pt x="812" y="1936"/>
                </a:lnTo>
                <a:lnTo>
                  <a:pt x="786" y="1950"/>
                </a:lnTo>
                <a:lnTo>
                  <a:pt x="764" y="1969"/>
                </a:lnTo>
                <a:lnTo>
                  <a:pt x="746" y="1992"/>
                </a:lnTo>
                <a:lnTo>
                  <a:pt x="732" y="2017"/>
                </a:lnTo>
                <a:lnTo>
                  <a:pt x="724" y="2046"/>
                </a:lnTo>
                <a:lnTo>
                  <a:pt x="721" y="2076"/>
                </a:lnTo>
                <a:lnTo>
                  <a:pt x="724" y="2107"/>
                </a:lnTo>
                <a:lnTo>
                  <a:pt x="732" y="2136"/>
                </a:lnTo>
                <a:lnTo>
                  <a:pt x="746" y="2161"/>
                </a:lnTo>
                <a:lnTo>
                  <a:pt x="764" y="2183"/>
                </a:lnTo>
                <a:lnTo>
                  <a:pt x="786" y="2202"/>
                </a:lnTo>
                <a:lnTo>
                  <a:pt x="812" y="2215"/>
                </a:lnTo>
                <a:lnTo>
                  <a:pt x="840" y="2224"/>
                </a:lnTo>
                <a:lnTo>
                  <a:pt x="870" y="2227"/>
                </a:lnTo>
                <a:lnTo>
                  <a:pt x="900" y="2224"/>
                </a:lnTo>
                <a:lnTo>
                  <a:pt x="929" y="2215"/>
                </a:lnTo>
                <a:lnTo>
                  <a:pt x="954" y="2202"/>
                </a:lnTo>
                <a:lnTo>
                  <a:pt x="977" y="2183"/>
                </a:lnTo>
                <a:lnTo>
                  <a:pt x="996" y="2161"/>
                </a:lnTo>
                <a:lnTo>
                  <a:pt x="1009" y="2136"/>
                </a:lnTo>
                <a:lnTo>
                  <a:pt x="1019" y="2107"/>
                </a:lnTo>
                <a:lnTo>
                  <a:pt x="1022" y="2076"/>
                </a:lnTo>
                <a:lnTo>
                  <a:pt x="1019" y="2046"/>
                </a:lnTo>
                <a:lnTo>
                  <a:pt x="1009" y="2017"/>
                </a:lnTo>
                <a:lnTo>
                  <a:pt x="996" y="1992"/>
                </a:lnTo>
                <a:lnTo>
                  <a:pt x="977" y="1969"/>
                </a:lnTo>
                <a:lnTo>
                  <a:pt x="954" y="1950"/>
                </a:lnTo>
                <a:lnTo>
                  <a:pt x="929" y="1936"/>
                </a:lnTo>
                <a:lnTo>
                  <a:pt x="900" y="1927"/>
                </a:lnTo>
                <a:lnTo>
                  <a:pt x="870" y="1923"/>
                </a:lnTo>
                <a:close/>
                <a:moveTo>
                  <a:pt x="2576" y="1892"/>
                </a:moveTo>
                <a:lnTo>
                  <a:pt x="2547" y="1896"/>
                </a:lnTo>
                <a:lnTo>
                  <a:pt x="2519" y="1904"/>
                </a:lnTo>
                <a:lnTo>
                  <a:pt x="2494" y="1919"/>
                </a:lnTo>
                <a:lnTo>
                  <a:pt x="2471" y="1937"/>
                </a:lnTo>
                <a:lnTo>
                  <a:pt x="2452" y="1959"/>
                </a:lnTo>
                <a:lnTo>
                  <a:pt x="2438" y="1986"/>
                </a:lnTo>
                <a:lnTo>
                  <a:pt x="2430" y="2014"/>
                </a:lnTo>
                <a:lnTo>
                  <a:pt x="2427" y="2044"/>
                </a:lnTo>
                <a:lnTo>
                  <a:pt x="2430" y="2074"/>
                </a:lnTo>
                <a:lnTo>
                  <a:pt x="2438" y="2103"/>
                </a:lnTo>
                <a:lnTo>
                  <a:pt x="2452" y="2129"/>
                </a:lnTo>
                <a:lnTo>
                  <a:pt x="2471" y="2152"/>
                </a:lnTo>
                <a:lnTo>
                  <a:pt x="2494" y="2170"/>
                </a:lnTo>
                <a:lnTo>
                  <a:pt x="2519" y="2184"/>
                </a:lnTo>
                <a:lnTo>
                  <a:pt x="2547" y="2192"/>
                </a:lnTo>
                <a:lnTo>
                  <a:pt x="2576" y="2196"/>
                </a:lnTo>
                <a:lnTo>
                  <a:pt x="2606" y="2192"/>
                </a:lnTo>
                <a:lnTo>
                  <a:pt x="2635" y="2184"/>
                </a:lnTo>
                <a:lnTo>
                  <a:pt x="2660" y="2170"/>
                </a:lnTo>
                <a:lnTo>
                  <a:pt x="2683" y="2152"/>
                </a:lnTo>
                <a:lnTo>
                  <a:pt x="2702" y="2129"/>
                </a:lnTo>
                <a:lnTo>
                  <a:pt x="2717" y="2103"/>
                </a:lnTo>
                <a:lnTo>
                  <a:pt x="2725" y="2074"/>
                </a:lnTo>
                <a:lnTo>
                  <a:pt x="2728" y="2044"/>
                </a:lnTo>
                <a:lnTo>
                  <a:pt x="2725" y="2014"/>
                </a:lnTo>
                <a:lnTo>
                  <a:pt x="2717" y="1986"/>
                </a:lnTo>
                <a:lnTo>
                  <a:pt x="2702" y="1959"/>
                </a:lnTo>
                <a:lnTo>
                  <a:pt x="2683" y="1937"/>
                </a:lnTo>
                <a:lnTo>
                  <a:pt x="2660" y="1919"/>
                </a:lnTo>
                <a:lnTo>
                  <a:pt x="2635" y="1904"/>
                </a:lnTo>
                <a:lnTo>
                  <a:pt x="2606" y="1896"/>
                </a:lnTo>
                <a:lnTo>
                  <a:pt x="2576" y="1892"/>
                </a:lnTo>
                <a:close/>
                <a:moveTo>
                  <a:pt x="1754" y="1645"/>
                </a:moveTo>
                <a:lnTo>
                  <a:pt x="1707" y="1648"/>
                </a:lnTo>
                <a:lnTo>
                  <a:pt x="1662" y="1655"/>
                </a:lnTo>
                <a:lnTo>
                  <a:pt x="1619" y="1665"/>
                </a:lnTo>
                <a:lnTo>
                  <a:pt x="1577" y="1680"/>
                </a:lnTo>
                <a:lnTo>
                  <a:pt x="1539" y="1699"/>
                </a:lnTo>
                <a:lnTo>
                  <a:pt x="1503" y="1722"/>
                </a:lnTo>
                <a:lnTo>
                  <a:pt x="1470" y="1749"/>
                </a:lnTo>
                <a:lnTo>
                  <a:pt x="1440" y="1779"/>
                </a:lnTo>
                <a:lnTo>
                  <a:pt x="1415" y="1812"/>
                </a:lnTo>
                <a:lnTo>
                  <a:pt x="1393" y="1849"/>
                </a:lnTo>
                <a:lnTo>
                  <a:pt x="1375" y="1891"/>
                </a:lnTo>
                <a:lnTo>
                  <a:pt x="1362" y="1934"/>
                </a:lnTo>
                <a:lnTo>
                  <a:pt x="1354" y="1981"/>
                </a:lnTo>
                <a:lnTo>
                  <a:pt x="1352" y="2031"/>
                </a:lnTo>
                <a:lnTo>
                  <a:pt x="1601" y="2031"/>
                </a:lnTo>
                <a:lnTo>
                  <a:pt x="1604" y="2002"/>
                </a:lnTo>
                <a:lnTo>
                  <a:pt x="1610" y="1976"/>
                </a:lnTo>
                <a:lnTo>
                  <a:pt x="1619" y="1950"/>
                </a:lnTo>
                <a:lnTo>
                  <a:pt x="1631" y="1928"/>
                </a:lnTo>
                <a:lnTo>
                  <a:pt x="1649" y="1910"/>
                </a:lnTo>
                <a:lnTo>
                  <a:pt x="1669" y="1893"/>
                </a:lnTo>
                <a:lnTo>
                  <a:pt x="1695" y="1882"/>
                </a:lnTo>
                <a:lnTo>
                  <a:pt x="1722" y="1874"/>
                </a:lnTo>
                <a:lnTo>
                  <a:pt x="1754" y="1871"/>
                </a:lnTo>
                <a:lnTo>
                  <a:pt x="1784" y="1874"/>
                </a:lnTo>
                <a:lnTo>
                  <a:pt x="1813" y="1881"/>
                </a:lnTo>
                <a:lnTo>
                  <a:pt x="1837" y="1892"/>
                </a:lnTo>
                <a:lnTo>
                  <a:pt x="1859" y="1907"/>
                </a:lnTo>
                <a:lnTo>
                  <a:pt x="1876" y="1926"/>
                </a:lnTo>
                <a:lnTo>
                  <a:pt x="1891" y="1948"/>
                </a:lnTo>
                <a:lnTo>
                  <a:pt x="1902" y="1973"/>
                </a:lnTo>
                <a:lnTo>
                  <a:pt x="1907" y="2000"/>
                </a:lnTo>
                <a:lnTo>
                  <a:pt x="1910" y="2030"/>
                </a:lnTo>
                <a:lnTo>
                  <a:pt x="1907" y="2056"/>
                </a:lnTo>
                <a:lnTo>
                  <a:pt x="1899" y="2082"/>
                </a:lnTo>
                <a:lnTo>
                  <a:pt x="1888" y="2108"/>
                </a:lnTo>
                <a:lnTo>
                  <a:pt x="1872" y="2133"/>
                </a:lnTo>
                <a:lnTo>
                  <a:pt x="1854" y="2159"/>
                </a:lnTo>
                <a:lnTo>
                  <a:pt x="1712" y="2343"/>
                </a:lnTo>
                <a:lnTo>
                  <a:pt x="1689" y="2375"/>
                </a:lnTo>
                <a:lnTo>
                  <a:pt x="1672" y="2405"/>
                </a:lnTo>
                <a:lnTo>
                  <a:pt x="1657" y="2437"/>
                </a:lnTo>
                <a:lnTo>
                  <a:pt x="1647" y="2469"/>
                </a:lnTo>
                <a:lnTo>
                  <a:pt x="1642" y="2504"/>
                </a:lnTo>
                <a:lnTo>
                  <a:pt x="1639" y="2543"/>
                </a:lnTo>
                <a:lnTo>
                  <a:pt x="1639" y="2601"/>
                </a:lnTo>
                <a:lnTo>
                  <a:pt x="1889" y="2601"/>
                </a:lnTo>
                <a:lnTo>
                  <a:pt x="1889" y="2561"/>
                </a:lnTo>
                <a:lnTo>
                  <a:pt x="1891" y="2535"/>
                </a:lnTo>
                <a:lnTo>
                  <a:pt x="1899" y="2509"/>
                </a:lnTo>
                <a:lnTo>
                  <a:pt x="1910" y="2484"/>
                </a:lnTo>
                <a:lnTo>
                  <a:pt x="1923" y="2462"/>
                </a:lnTo>
                <a:lnTo>
                  <a:pt x="2065" y="2273"/>
                </a:lnTo>
                <a:lnTo>
                  <a:pt x="2087" y="2242"/>
                </a:lnTo>
                <a:lnTo>
                  <a:pt x="2107" y="2211"/>
                </a:lnTo>
                <a:lnTo>
                  <a:pt x="2125" y="2178"/>
                </a:lnTo>
                <a:lnTo>
                  <a:pt x="2140" y="2145"/>
                </a:lnTo>
                <a:lnTo>
                  <a:pt x="2150" y="2109"/>
                </a:lnTo>
                <a:lnTo>
                  <a:pt x="2157" y="2072"/>
                </a:lnTo>
                <a:lnTo>
                  <a:pt x="2159" y="2031"/>
                </a:lnTo>
                <a:lnTo>
                  <a:pt x="2157" y="1980"/>
                </a:lnTo>
                <a:lnTo>
                  <a:pt x="2148" y="1933"/>
                </a:lnTo>
                <a:lnTo>
                  <a:pt x="2135" y="1889"/>
                </a:lnTo>
                <a:lnTo>
                  <a:pt x="2117" y="1847"/>
                </a:lnTo>
                <a:lnTo>
                  <a:pt x="2095" y="1810"/>
                </a:lnTo>
                <a:lnTo>
                  <a:pt x="2068" y="1776"/>
                </a:lnTo>
                <a:lnTo>
                  <a:pt x="2038" y="1746"/>
                </a:lnTo>
                <a:lnTo>
                  <a:pt x="2005" y="1720"/>
                </a:lnTo>
                <a:lnTo>
                  <a:pt x="1968" y="1698"/>
                </a:lnTo>
                <a:lnTo>
                  <a:pt x="1929" y="1679"/>
                </a:lnTo>
                <a:lnTo>
                  <a:pt x="1889" y="1664"/>
                </a:lnTo>
                <a:lnTo>
                  <a:pt x="1845" y="1654"/>
                </a:lnTo>
                <a:lnTo>
                  <a:pt x="1800" y="1648"/>
                </a:lnTo>
                <a:lnTo>
                  <a:pt x="1754" y="1645"/>
                </a:lnTo>
                <a:close/>
                <a:moveTo>
                  <a:pt x="861" y="833"/>
                </a:moveTo>
                <a:lnTo>
                  <a:pt x="814" y="836"/>
                </a:lnTo>
                <a:lnTo>
                  <a:pt x="768" y="843"/>
                </a:lnTo>
                <a:lnTo>
                  <a:pt x="725" y="853"/>
                </a:lnTo>
                <a:lnTo>
                  <a:pt x="684" y="868"/>
                </a:lnTo>
                <a:lnTo>
                  <a:pt x="645" y="887"/>
                </a:lnTo>
                <a:lnTo>
                  <a:pt x="608" y="910"/>
                </a:lnTo>
                <a:lnTo>
                  <a:pt x="576" y="936"/>
                </a:lnTo>
                <a:lnTo>
                  <a:pt x="546" y="968"/>
                </a:lnTo>
                <a:lnTo>
                  <a:pt x="521" y="1001"/>
                </a:lnTo>
                <a:lnTo>
                  <a:pt x="499" y="1038"/>
                </a:lnTo>
                <a:lnTo>
                  <a:pt x="480" y="1079"/>
                </a:lnTo>
                <a:lnTo>
                  <a:pt x="468" y="1123"/>
                </a:lnTo>
                <a:lnTo>
                  <a:pt x="460" y="1170"/>
                </a:lnTo>
                <a:lnTo>
                  <a:pt x="457" y="1220"/>
                </a:lnTo>
                <a:lnTo>
                  <a:pt x="707" y="1220"/>
                </a:lnTo>
                <a:lnTo>
                  <a:pt x="709" y="1191"/>
                </a:lnTo>
                <a:lnTo>
                  <a:pt x="715" y="1163"/>
                </a:lnTo>
                <a:lnTo>
                  <a:pt x="724" y="1139"/>
                </a:lnTo>
                <a:lnTo>
                  <a:pt x="738" y="1116"/>
                </a:lnTo>
                <a:lnTo>
                  <a:pt x="754" y="1097"/>
                </a:lnTo>
                <a:lnTo>
                  <a:pt x="776" y="1081"/>
                </a:lnTo>
                <a:lnTo>
                  <a:pt x="800" y="1070"/>
                </a:lnTo>
                <a:lnTo>
                  <a:pt x="829" y="1062"/>
                </a:lnTo>
                <a:lnTo>
                  <a:pt x="861" y="1059"/>
                </a:lnTo>
                <a:lnTo>
                  <a:pt x="891" y="1062"/>
                </a:lnTo>
                <a:lnTo>
                  <a:pt x="920" y="1068"/>
                </a:lnTo>
                <a:lnTo>
                  <a:pt x="944" y="1080"/>
                </a:lnTo>
                <a:lnTo>
                  <a:pt x="964" y="1095"/>
                </a:lnTo>
                <a:lnTo>
                  <a:pt x="983" y="1115"/>
                </a:lnTo>
                <a:lnTo>
                  <a:pt x="997" y="1137"/>
                </a:lnTo>
                <a:lnTo>
                  <a:pt x="1008" y="1161"/>
                </a:lnTo>
                <a:lnTo>
                  <a:pt x="1014" y="1189"/>
                </a:lnTo>
                <a:lnTo>
                  <a:pt x="1016" y="1218"/>
                </a:lnTo>
                <a:lnTo>
                  <a:pt x="1013" y="1243"/>
                </a:lnTo>
                <a:lnTo>
                  <a:pt x="1006" y="1270"/>
                </a:lnTo>
                <a:lnTo>
                  <a:pt x="993" y="1297"/>
                </a:lnTo>
                <a:lnTo>
                  <a:pt x="977" y="1322"/>
                </a:lnTo>
                <a:lnTo>
                  <a:pt x="960" y="1348"/>
                </a:lnTo>
                <a:lnTo>
                  <a:pt x="818" y="1531"/>
                </a:lnTo>
                <a:lnTo>
                  <a:pt x="795" y="1563"/>
                </a:lnTo>
                <a:lnTo>
                  <a:pt x="777" y="1593"/>
                </a:lnTo>
                <a:lnTo>
                  <a:pt x="762" y="1625"/>
                </a:lnTo>
                <a:lnTo>
                  <a:pt x="753" y="1658"/>
                </a:lnTo>
                <a:lnTo>
                  <a:pt x="747" y="1693"/>
                </a:lnTo>
                <a:lnTo>
                  <a:pt x="745" y="1732"/>
                </a:lnTo>
                <a:lnTo>
                  <a:pt x="745" y="1790"/>
                </a:lnTo>
                <a:lnTo>
                  <a:pt x="994" y="1790"/>
                </a:lnTo>
                <a:lnTo>
                  <a:pt x="994" y="1750"/>
                </a:lnTo>
                <a:lnTo>
                  <a:pt x="997" y="1723"/>
                </a:lnTo>
                <a:lnTo>
                  <a:pt x="1005" y="1696"/>
                </a:lnTo>
                <a:lnTo>
                  <a:pt x="1016" y="1672"/>
                </a:lnTo>
                <a:lnTo>
                  <a:pt x="1029" y="1651"/>
                </a:lnTo>
                <a:lnTo>
                  <a:pt x="1171" y="1461"/>
                </a:lnTo>
                <a:lnTo>
                  <a:pt x="1193" y="1431"/>
                </a:lnTo>
                <a:lnTo>
                  <a:pt x="1214" y="1400"/>
                </a:lnTo>
                <a:lnTo>
                  <a:pt x="1231" y="1367"/>
                </a:lnTo>
                <a:lnTo>
                  <a:pt x="1246" y="1334"/>
                </a:lnTo>
                <a:lnTo>
                  <a:pt x="1257" y="1298"/>
                </a:lnTo>
                <a:lnTo>
                  <a:pt x="1263" y="1260"/>
                </a:lnTo>
                <a:lnTo>
                  <a:pt x="1266" y="1220"/>
                </a:lnTo>
                <a:lnTo>
                  <a:pt x="1263" y="1169"/>
                </a:lnTo>
                <a:lnTo>
                  <a:pt x="1254" y="1122"/>
                </a:lnTo>
                <a:lnTo>
                  <a:pt x="1242" y="1077"/>
                </a:lnTo>
                <a:lnTo>
                  <a:pt x="1223" y="1036"/>
                </a:lnTo>
                <a:lnTo>
                  <a:pt x="1201" y="999"/>
                </a:lnTo>
                <a:lnTo>
                  <a:pt x="1175" y="965"/>
                </a:lnTo>
                <a:lnTo>
                  <a:pt x="1144" y="934"/>
                </a:lnTo>
                <a:lnTo>
                  <a:pt x="1111" y="909"/>
                </a:lnTo>
                <a:lnTo>
                  <a:pt x="1075" y="885"/>
                </a:lnTo>
                <a:lnTo>
                  <a:pt x="1036" y="867"/>
                </a:lnTo>
                <a:lnTo>
                  <a:pt x="994" y="852"/>
                </a:lnTo>
                <a:lnTo>
                  <a:pt x="952" y="841"/>
                </a:lnTo>
                <a:lnTo>
                  <a:pt x="907" y="836"/>
                </a:lnTo>
                <a:lnTo>
                  <a:pt x="861" y="833"/>
                </a:lnTo>
                <a:close/>
                <a:moveTo>
                  <a:pt x="2567" y="802"/>
                </a:moveTo>
                <a:lnTo>
                  <a:pt x="2520" y="804"/>
                </a:lnTo>
                <a:lnTo>
                  <a:pt x="2475" y="811"/>
                </a:lnTo>
                <a:lnTo>
                  <a:pt x="2432" y="822"/>
                </a:lnTo>
                <a:lnTo>
                  <a:pt x="2390" y="837"/>
                </a:lnTo>
                <a:lnTo>
                  <a:pt x="2351" y="855"/>
                </a:lnTo>
                <a:lnTo>
                  <a:pt x="2315" y="878"/>
                </a:lnTo>
                <a:lnTo>
                  <a:pt x="2282" y="905"/>
                </a:lnTo>
                <a:lnTo>
                  <a:pt x="2253" y="935"/>
                </a:lnTo>
                <a:lnTo>
                  <a:pt x="2227" y="969"/>
                </a:lnTo>
                <a:lnTo>
                  <a:pt x="2205" y="1006"/>
                </a:lnTo>
                <a:lnTo>
                  <a:pt x="2188" y="1048"/>
                </a:lnTo>
                <a:lnTo>
                  <a:pt x="2175" y="1091"/>
                </a:lnTo>
                <a:lnTo>
                  <a:pt x="2167" y="1138"/>
                </a:lnTo>
                <a:lnTo>
                  <a:pt x="2165" y="1188"/>
                </a:lnTo>
                <a:lnTo>
                  <a:pt x="2413" y="1188"/>
                </a:lnTo>
                <a:lnTo>
                  <a:pt x="2415" y="1159"/>
                </a:lnTo>
                <a:lnTo>
                  <a:pt x="2421" y="1132"/>
                </a:lnTo>
                <a:lnTo>
                  <a:pt x="2430" y="1107"/>
                </a:lnTo>
                <a:lnTo>
                  <a:pt x="2444" y="1085"/>
                </a:lnTo>
                <a:lnTo>
                  <a:pt x="2461" y="1066"/>
                </a:lnTo>
                <a:lnTo>
                  <a:pt x="2482" y="1050"/>
                </a:lnTo>
                <a:lnTo>
                  <a:pt x="2507" y="1038"/>
                </a:lnTo>
                <a:lnTo>
                  <a:pt x="2535" y="1030"/>
                </a:lnTo>
                <a:lnTo>
                  <a:pt x="2567" y="1028"/>
                </a:lnTo>
                <a:lnTo>
                  <a:pt x="2597" y="1030"/>
                </a:lnTo>
                <a:lnTo>
                  <a:pt x="2626" y="1037"/>
                </a:lnTo>
                <a:lnTo>
                  <a:pt x="2650" y="1049"/>
                </a:lnTo>
                <a:lnTo>
                  <a:pt x="2671" y="1064"/>
                </a:lnTo>
                <a:lnTo>
                  <a:pt x="2689" y="1082"/>
                </a:lnTo>
                <a:lnTo>
                  <a:pt x="2703" y="1104"/>
                </a:lnTo>
                <a:lnTo>
                  <a:pt x="2714" y="1130"/>
                </a:lnTo>
                <a:lnTo>
                  <a:pt x="2720" y="1157"/>
                </a:lnTo>
                <a:lnTo>
                  <a:pt x="2722" y="1187"/>
                </a:lnTo>
                <a:lnTo>
                  <a:pt x="2720" y="1212"/>
                </a:lnTo>
                <a:lnTo>
                  <a:pt x="2712" y="1239"/>
                </a:lnTo>
                <a:lnTo>
                  <a:pt x="2699" y="1265"/>
                </a:lnTo>
                <a:lnTo>
                  <a:pt x="2685" y="1291"/>
                </a:lnTo>
                <a:lnTo>
                  <a:pt x="2667" y="1316"/>
                </a:lnTo>
                <a:lnTo>
                  <a:pt x="2525" y="1499"/>
                </a:lnTo>
                <a:lnTo>
                  <a:pt x="2502" y="1532"/>
                </a:lnTo>
                <a:lnTo>
                  <a:pt x="2484" y="1562"/>
                </a:lnTo>
                <a:lnTo>
                  <a:pt x="2470" y="1593"/>
                </a:lnTo>
                <a:lnTo>
                  <a:pt x="2460" y="1627"/>
                </a:lnTo>
                <a:lnTo>
                  <a:pt x="2455" y="1662"/>
                </a:lnTo>
                <a:lnTo>
                  <a:pt x="2452" y="1701"/>
                </a:lnTo>
                <a:lnTo>
                  <a:pt x="2452" y="1759"/>
                </a:lnTo>
                <a:lnTo>
                  <a:pt x="2702" y="1759"/>
                </a:lnTo>
                <a:lnTo>
                  <a:pt x="2702" y="1718"/>
                </a:lnTo>
                <a:lnTo>
                  <a:pt x="2704" y="1692"/>
                </a:lnTo>
                <a:lnTo>
                  <a:pt x="2712" y="1665"/>
                </a:lnTo>
                <a:lnTo>
                  <a:pt x="2722" y="1641"/>
                </a:lnTo>
                <a:lnTo>
                  <a:pt x="2736" y="1619"/>
                </a:lnTo>
                <a:lnTo>
                  <a:pt x="2878" y="1430"/>
                </a:lnTo>
                <a:lnTo>
                  <a:pt x="2900" y="1399"/>
                </a:lnTo>
                <a:lnTo>
                  <a:pt x="2920" y="1367"/>
                </a:lnTo>
                <a:lnTo>
                  <a:pt x="2937" y="1335"/>
                </a:lnTo>
                <a:lnTo>
                  <a:pt x="2952" y="1301"/>
                </a:lnTo>
                <a:lnTo>
                  <a:pt x="2963" y="1265"/>
                </a:lnTo>
                <a:lnTo>
                  <a:pt x="2970" y="1228"/>
                </a:lnTo>
                <a:lnTo>
                  <a:pt x="2972" y="1188"/>
                </a:lnTo>
                <a:lnTo>
                  <a:pt x="2970" y="1137"/>
                </a:lnTo>
                <a:lnTo>
                  <a:pt x="2960" y="1089"/>
                </a:lnTo>
                <a:lnTo>
                  <a:pt x="2948" y="1045"/>
                </a:lnTo>
                <a:lnTo>
                  <a:pt x="2929" y="1005"/>
                </a:lnTo>
                <a:lnTo>
                  <a:pt x="2908" y="967"/>
                </a:lnTo>
                <a:lnTo>
                  <a:pt x="2881" y="933"/>
                </a:lnTo>
                <a:lnTo>
                  <a:pt x="2851" y="903"/>
                </a:lnTo>
                <a:lnTo>
                  <a:pt x="2817" y="877"/>
                </a:lnTo>
                <a:lnTo>
                  <a:pt x="2781" y="854"/>
                </a:lnTo>
                <a:lnTo>
                  <a:pt x="2742" y="836"/>
                </a:lnTo>
                <a:lnTo>
                  <a:pt x="2701" y="821"/>
                </a:lnTo>
                <a:lnTo>
                  <a:pt x="2658" y="810"/>
                </a:lnTo>
                <a:lnTo>
                  <a:pt x="2613" y="804"/>
                </a:lnTo>
                <a:lnTo>
                  <a:pt x="2567" y="802"/>
                </a:lnTo>
                <a:close/>
                <a:moveTo>
                  <a:pt x="1765" y="0"/>
                </a:moveTo>
                <a:lnTo>
                  <a:pt x="1876" y="4"/>
                </a:lnTo>
                <a:lnTo>
                  <a:pt x="1985" y="14"/>
                </a:lnTo>
                <a:lnTo>
                  <a:pt x="2094" y="32"/>
                </a:lnTo>
                <a:lnTo>
                  <a:pt x="2199" y="55"/>
                </a:lnTo>
                <a:lnTo>
                  <a:pt x="2302" y="84"/>
                </a:lnTo>
                <a:lnTo>
                  <a:pt x="2402" y="120"/>
                </a:lnTo>
                <a:lnTo>
                  <a:pt x="2499" y="161"/>
                </a:lnTo>
                <a:lnTo>
                  <a:pt x="2594" y="209"/>
                </a:lnTo>
                <a:lnTo>
                  <a:pt x="2685" y="261"/>
                </a:lnTo>
                <a:lnTo>
                  <a:pt x="2772" y="319"/>
                </a:lnTo>
                <a:lnTo>
                  <a:pt x="2856" y="381"/>
                </a:lnTo>
                <a:lnTo>
                  <a:pt x="2936" y="449"/>
                </a:lnTo>
                <a:lnTo>
                  <a:pt x="3012" y="521"/>
                </a:lnTo>
                <a:lnTo>
                  <a:pt x="3084" y="597"/>
                </a:lnTo>
                <a:lnTo>
                  <a:pt x="3150" y="678"/>
                </a:lnTo>
                <a:lnTo>
                  <a:pt x="3212" y="763"/>
                </a:lnTo>
                <a:lnTo>
                  <a:pt x="3270" y="851"/>
                </a:lnTo>
                <a:lnTo>
                  <a:pt x="3322" y="942"/>
                </a:lnTo>
                <a:lnTo>
                  <a:pt x="3369" y="1037"/>
                </a:lnTo>
                <a:lnTo>
                  <a:pt x="3410" y="1136"/>
                </a:lnTo>
                <a:lnTo>
                  <a:pt x="3446" y="1236"/>
                </a:lnTo>
                <a:lnTo>
                  <a:pt x="3474" y="1341"/>
                </a:lnTo>
                <a:lnTo>
                  <a:pt x="3497" y="1447"/>
                </a:lnTo>
                <a:lnTo>
                  <a:pt x="3515" y="1555"/>
                </a:lnTo>
                <a:lnTo>
                  <a:pt x="3525" y="1666"/>
                </a:lnTo>
                <a:lnTo>
                  <a:pt x="3528" y="1779"/>
                </a:lnTo>
                <a:lnTo>
                  <a:pt x="3525" y="1891"/>
                </a:lnTo>
                <a:lnTo>
                  <a:pt x="3515" y="2001"/>
                </a:lnTo>
                <a:lnTo>
                  <a:pt x="3497" y="2110"/>
                </a:lnTo>
                <a:lnTo>
                  <a:pt x="3474" y="2217"/>
                </a:lnTo>
                <a:lnTo>
                  <a:pt x="3446" y="2320"/>
                </a:lnTo>
                <a:lnTo>
                  <a:pt x="3410" y="2421"/>
                </a:lnTo>
                <a:lnTo>
                  <a:pt x="3369" y="2519"/>
                </a:lnTo>
                <a:lnTo>
                  <a:pt x="3322" y="2614"/>
                </a:lnTo>
                <a:lnTo>
                  <a:pt x="3270" y="2706"/>
                </a:lnTo>
                <a:lnTo>
                  <a:pt x="3212" y="2794"/>
                </a:lnTo>
                <a:lnTo>
                  <a:pt x="3150" y="2878"/>
                </a:lnTo>
                <a:lnTo>
                  <a:pt x="3084" y="2959"/>
                </a:lnTo>
                <a:lnTo>
                  <a:pt x="3012" y="3036"/>
                </a:lnTo>
                <a:lnTo>
                  <a:pt x="2936" y="3108"/>
                </a:lnTo>
                <a:lnTo>
                  <a:pt x="2856" y="3175"/>
                </a:lnTo>
                <a:lnTo>
                  <a:pt x="2772" y="3237"/>
                </a:lnTo>
                <a:lnTo>
                  <a:pt x="2685" y="3295"/>
                </a:lnTo>
                <a:lnTo>
                  <a:pt x="2594" y="3347"/>
                </a:lnTo>
                <a:lnTo>
                  <a:pt x="2499" y="3395"/>
                </a:lnTo>
                <a:lnTo>
                  <a:pt x="2402" y="3437"/>
                </a:lnTo>
                <a:lnTo>
                  <a:pt x="2302" y="3472"/>
                </a:lnTo>
                <a:lnTo>
                  <a:pt x="2199" y="3501"/>
                </a:lnTo>
                <a:lnTo>
                  <a:pt x="2094" y="3525"/>
                </a:lnTo>
                <a:lnTo>
                  <a:pt x="1985" y="3542"/>
                </a:lnTo>
                <a:lnTo>
                  <a:pt x="1876" y="3552"/>
                </a:lnTo>
                <a:lnTo>
                  <a:pt x="1765" y="3556"/>
                </a:lnTo>
                <a:lnTo>
                  <a:pt x="1664" y="3554"/>
                </a:lnTo>
                <a:lnTo>
                  <a:pt x="1565" y="3544"/>
                </a:lnTo>
                <a:lnTo>
                  <a:pt x="1467" y="3530"/>
                </a:lnTo>
                <a:lnTo>
                  <a:pt x="1370" y="3512"/>
                </a:lnTo>
                <a:lnTo>
                  <a:pt x="1277" y="3488"/>
                </a:lnTo>
                <a:lnTo>
                  <a:pt x="1185" y="3459"/>
                </a:lnTo>
                <a:lnTo>
                  <a:pt x="1096" y="3424"/>
                </a:lnTo>
                <a:lnTo>
                  <a:pt x="1008" y="3386"/>
                </a:lnTo>
                <a:lnTo>
                  <a:pt x="91" y="3798"/>
                </a:lnTo>
                <a:lnTo>
                  <a:pt x="384" y="2884"/>
                </a:lnTo>
                <a:lnTo>
                  <a:pt x="321" y="2799"/>
                </a:lnTo>
                <a:lnTo>
                  <a:pt x="263" y="2710"/>
                </a:lnTo>
                <a:lnTo>
                  <a:pt x="210" y="2619"/>
                </a:lnTo>
                <a:lnTo>
                  <a:pt x="162" y="2524"/>
                </a:lnTo>
                <a:lnTo>
                  <a:pt x="121" y="2425"/>
                </a:lnTo>
                <a:lnTo>
                  <a:pt x="85" y="2323"/>
                </a:lnTo>
                <a:lnTo>
                  <a:pt x="55" y="2219"/>
                </a:lnTo>
                <a:lnTo>
                  <a:pt x="31" y="2112"/>
                </a:lnTo>
                <a:lnTo>
                  <a:pt x="14" y="2003"/>
                </a:lnTo>
                <a:lnTo>
                  <a:pt x="3" y="1892"/>
                </a:lnTo>
                <a:lnTo>
                  <a:pt x="0" y="1779"/>
                </a:lnTo>
                <a:lnTo>
                  <a:pt x="3" y="1666"/>
                </a:lnTo>
                <a:lnTo>
                  <a:pt x="14" y="1555"/>
                </a:lnTo>
                <a:lnTo>
                  <a:pt x="31" y="1447"/>
                </a:lnTo>
                <a:lnTo>
                  <a:pt x="54" y="1341"/>
                </a:lnTo>
                <a:lnTo>
                  <a:pt x="83" y="1236"/>
                </a:lnTo>
                <a:lnTo>
                  <a:pt x="118" y="1136"/>
                </a:lnTo>
                <a:lnTo>
                  <a:pt x="160" y="1037"/>
                </a:lnTo>
                <a:lnTo>
                  <a:pt x="207" y="942"/>
                </a:lnTo>
                <a:lnTo>
                  <a:pt x="259" y="851"/>
                </a:lnTo>
                <a:lnTo>
                  <a:pt x="316" y="763"/>
                </a:lnTo>
                <a:lnTo>
                  <a:pt x="378" y="678"/>
                </a:lnTo>
                <a:lnTo>
                  <a:pt x="445" y="597"/>
                </a:lnTo>
                <a:lnTo>
                  <a:pt x="516" y="521"/>
                </a:lnTo>
                <a:lnTo>
                  <a:pt x="592" y="449"/>
                </a:lnTo>
                <a:lnTo>
                  <a:pt x="672" y="381"/>
                </a:lnTo>
                <a:lnTo>
                  <a:pt x="756" y="319"/>
                </a:lnTo>
                <a:lnTo>
                  <a:pt x="844" y="261"/>
                </a:lnTo>
                <a:lnTo>
                  <a:pt x="935" y="209"/>
                </a:lnTo>
                <a:lnTo>
                  <a:pt x="1029" y="161"/>
                </a:lnTo>
                <a:lnTo>
                  <a:pt x="1127" y="120"/>
                </a:lnTo>
                <a:lnTo>
                  <a:pt x="1227" y="84"/>
                </a:lnTo>
                <a:lnTo>
                  <a:pt x="1330" y="55"/>
                </a:lnTo>
                <a:lnTo>
                  <a:pt x="1436" y="32"/>
                </a:lnTo>
                <a:lnTo>
                  <a:pt x="1543" y="14"/>
                </a:lnTo>
                <a:lnTo>
                  <a:pt x="1653" y="4"/>
                </a:lnTo>
                <a:lnTo>
                  <a:pt x="1765" y="0"/>
                </a:lnTo>
                <a:close/>
              </a:path>
            </a:pathLst>
          </a:custGeom>
          <a:solidFill>
            <a:srgbClr val="7ABC3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1371600" y="1524000"/>
            <a:ext cx="6400800" cy="400110"/>
          </a:xfrm>
          <a:prstGeom prst="rect">
            <a:avLst/>
          </a:prstGeom>
          <a:noFill/>
        </p:spPr>
        <p:txBody>
          <a:bodyPr wrap="square" rtlCol="0">
            <a:spAutoFit/>
          </a:bodyPr>
          <a:lstStyle/>
          <a:p>
            <a:pPr algn="ctr"/>
            <a:r>
              <a:rPr lang="en-US" sz="2000" dirty="0" smtClean="0"/>
              <a:t>Consumer Expenditures—65 Years and older </a:t>
            </a:r>
            <a:endParaRPr lang="en-US" sz="2000" dirty="0"/>
          </a:p>
        </p:txBody>
      </p:sp>
      <p:sp>
        <p:nvSpPr>
          <p:cNvPr id="9" name="TextBox 8"/>
          <p:cNvSpPr txBox="1"/>
          <p:nvPr/>
        </p:nvSpPr>
        <p:spPr>
          <a:xfrm>
            <a:off x="3581400" y="1981200"/>
            <a:ext cx="1922257" cy="738664"/>
          </a:xfrm>
          <a:prstGeom prst="rect">
            <a:avLst/>
          </a:prstGeom>
          <a:noFill/>
        </p:spPr>
        <p:txBody>
          <a:bodyPr wrap="none" rtlCol="0">
            <a:spAutoFit/>
          </a:bodyPr>
          <a:lstStyle/>
          <a:p>
            <a:r>
              <a:rPr lang="en-US" sz="1400" b="0" dirty="0" smtClean="0"/>
              <a:t>Avg. Income: $43,232</a:t>
            </a:r>
          </a:p>
          <a:p>
            <a:r>
              <a:rPr lang="en-US" sz="1400" b="0" dirty="0" smtClean="0"/>
              <a:t>Avg. Age: 74.8</a:t>
            </a:r>
          </a:p>
          <a:p>
            <a:r>
              <a:rPr lang="en-US" sz="1400" b="0" dirty="0" smtClean="0"/>
              <a:t>Household size: 1.7</a:t>
            </a:r>
            <a:endParaRPr lang="en-US" sz="1400" b="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artford 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9-pp">
  <a:themeElements>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nd on Whi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nd on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nd on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nd on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nd on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nd on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nd on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nd on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nd on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nd on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nd on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nd on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nd on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nd on White 13">
        <a:dk1>
          <a:srgbClr val="292929"/>
        </a:dk1>
        <a:lt1>
          <a:srgbClr val="FFFFFF"/>
        </a:lt1>
        <a:dk2>
          <a:srgbClr val="292929"/>
        </a:dk2>
        <a:lt2>
          <a:srgbClr val="808080"/>
        </a:lt2>
        <a:accent1>
          <a:srgbClr val="00183D"/>
        </a:accent1>
        <a:accent2>
          <a:srgbClr val="807C13"/>
        </a:accent2>
        <a:accent3>
          <a:srgbClr val="FFFFFF"/>
        </a:accent3>
        <a:accent4>
          <a:srgbClr val="212121"/>
        </a:accent4>
        <a:accent5>
          <a:srgbClr val="AAABAF"/>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4">
        <a:dk1>
          <a:srgbClr val="292929"/>
        </a:dk1>
        <a:lt1>
          <a:srgbClr val="FFFFFF"/>
        </a:lt1>
        <a:dk2>
          <a:srgbClr val="292929"/>
        </a:dk2>
        <a:lt2>
          <a:srgbClr val="808080"/>
        </a:lt2>
        <a:accent1>
          <a:srgbClr val="012F60"/>
        </a:accent1>
        <a:accent2>
          <a:srgbClr val="807C13"/>
        </a:accent2>
        <a:accent3>
          <a:srgbClr val="FFFFFF"/>
        </a:accent3>
        <a:accent4>
          <a:srgbClr val="212121"/>
        </a:accent4>
        <a:accent5>
          <a:srgbClr val="AAADB6"/>
        </a:accent5>
        <a:accent6>
          <a:srgbClr val="737010"/>
        </a:accent6>
        <a:hlink>
          <a:srgbClr val="A12830"/>
        </a:hlink>
        <a:folHlink>
          <a:srgbClr val="CB7D00"/>
        </a:folHlink>
      </a:clrScheme>
      <a:clrMap bg1="lt1" tx1="dk1" bg2="lt2" tx2="dk2" accent1="accent1" accent2="accent2" accent3="accent3" accent4="accent4" accent5="accent5" accent6="accent6" hlink="hlink" folHlink="folHlink"/>
    </a:extraClrScheme>
    <a:extraClrScheme>
      <a:clrScheme name="Band on White 15">
        <a:dk1>
          <a:srgbClr val="292929"/>
        </a:dk1>
        <a:lt1>
          <a:srgbClr val="FFFFFF"/>
        </a:lt1>
        <a:dk2>
          <a:srgbClr val="292929"/>
        </a:dk2>
        <a:lt2>
          <a:srgbClr val="808080"/>
        </a:lt2>
        <a:accent1>
          <a:srgbClr val="012F60"/>
        </a:accent1>
        <a:accent2>
          <a:srgbClr val="CAA402"/>
        </a:accent2>
        <a:accent3>
          <a:srgbClr val="FFFFFF"/>
        </a:accent3>
        <a:accent4>
          <a:srgbClr val="212121"/>
        </a:accent4>
        <a:accent5>
          <a:srgbClr val="AAADB6"/>
        </a:accent5>
        <a:accent6>
          <a:srgbClr val="B79402"/>
        </a:accent6>
        <a:hlink>
          <a:srgbClr val="A12830"/>
        </a:hlink>
        <a:folHlink>
          <a:srgbClr val="25590B"/>
        </a:folHlink>
      </a:clrScheme>
      <a:clrMap bg1="lt1" tx1="dk1" bg2="lt2" tx2="dk2" accent1="accent1" accent2="accent2" accent3="accent3" accent4="accent4" accent5="accent5" accent6="accent6" hlink="hlink" folHlink="folHlink"/>
    </a:extraClrScheme>
    <a:extraClrScheme>
      <a:clrScheme name="Band on White 16">
        <a:dk1>
          <a:srgbClr val="292929"/>
        </a:dk1>
        <a:lt1>
          <a:srgbClr val="FFFFFF"/>
        </a:lt1>
        <a:dk2>
          <a:srgbClr val="292929"/>
        </a:dk2>
        <a:lt2>
          <a:srgbClr val="808080"/>
        </a:lt2>
        <a:accent1>
          <a:srgbClr val="00183D"/>
        </a:accent1>
        <a:accent2>
          <a:srgbClr val="D6BD00"/>
        </a:accent2>
        <a:accent3>
          <a:srgbClr val="FFFFFF"/>
        </a:accent3>
        <a:accent4>
          <a:srgbClr val="212121"/>
        </a:accent4>
        <a:accent5>
          <a:srgbClr val="AAABAF"/>
        </a:accent5>
        <a:accent6>
          <a:srgbClr val="C2AB00"/>
        </a:accent6>
        <a:hlink>
          <a:srgbClr val="A12830"/>
        </a:hlink>
        <a:folHlink>
          <a:srgbClr val="26730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J_Related_TermsTaxHTField0 xmlns="831BDBC3-4768-4381-BA2C-7DFB4A35E4E8">
      <Terms xmlns="http://schemas.microsoft.com/office/infopath/2007/PartnerControls">
        <TermInfo xmlns="http://schemas.microsoft.com/office/infopath/2007/PartnerControls">
          <TermName xmlns="http://schemas.microsoft.com/office/infopath/2007/PartnerControls">Quality of Life</TermName>
          <TermId xmlns="http://schemas.microsoft.com/office/infopath/2007/PartnerControls">4e3e3463-9e51-4304-bdcd-ea0c3aa4bc60</TermId>
        </TermInfo>
        <TermInfo xmlns="http://schemas.microsoft.com/office/infopath/2007/PartnerControls">
          <TermName xmlns="http://schemas.microsoft.com/office/infopath/2007/PartnerControls">AgeLab</TermName>
          <TermId xmlns="http://schemas.microsoft.com/office/infopath/2007/PartnerControls">6ab6afc8-bc27-44ed-afad-58b66a26f818</TermId>
        </TermInfo>
        <TermInfo xmlns="http://schemas.microsoft.com/office/infopath/2007/PartnerControls">
          <TermName xmlns="http://schemas.microsoft.com/office/infopath/2007/PartnerControls">Retirement</TermName>
          <TermId xmlns="http://schemas.microsoft.com/office/infopath/2007/PartnerControls">8288191f-c4b5-4563-9038-0dacfd913b87</TermId>
        </TermInfo>
      </Terms>
    </RJ_Related_TermsTaxHTField0>
  </documentManagement>
</p:properties>
</file>

<file path=customXml/item3.xml><?xml version="1.0" encoding="utf-8"?>
<ct:contentTypeSchema xmlns:ct="http://schemas.microsoft.com/office/2006/metadata/contentType" xmlns:ma="http://schemas.microsoft.com/office/2006/metadata/properties/metaAttributes" ct:_="" ma:_="" ma:contentTypeName="RJDocument" ma:contentTypeID="0x010100626B4A37FAEF4072A4C07C870FF201B100660C9E0D44F745469B7D5D2D9854C76F" ma:contentTypeVersion="34" ma:contentTypeDescription="Raymond James Document with Related Terms Metadata Colum" ma:contentTypeScope="" ma:versionID="c19ec4aa7c80939b5d89b79fa9d1f911">
  <xsd:schema xmlns:xsd="http://www.w3.org/2001/XMLSchema" xmlns:xs="http://www.w3.org/2001/XMLSchema" xmlns:p="http://schemas.microsoft.com/office/2006/metadata/properties" xmlns:ns2="831BDBC3-4768-4381-BA2C-7DFB4A35E4E8" targetNamespace="http://schemas.microsoft.com/office/2006/metadata/properties" ma:root="true" ma:fieldsID="3cbd107b80a5809bb6ab953acadbbb28" ns2:_="">
    <xsd:import namespace="831BDBC3-4768-4381-BA2C-7DFB4A35E4E8"/>
    <xsd:element name="properties">
      <xsd:complexType>
        <xsd:sequence>
          <xsd:element name="documentManagement">
            <xsd:complexType>
              <xsd:all>
                <xsd:element ref="ns2:RJ_Related_Term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1BDBC3-4768-4381-BA2C-7DFB4A35E4E8" elementFormDefault="qualified">
    <xsd:import namespace="http://schemas.microsoft.com/office/2006/documentManagement/types"/>
    <xsd:import namespace="http://schemas.microsoft.com/office/infopath/2007/PartnerControls"/>
    <xsd:element name="RJ_Related_TermsTaxHTField0" ma:index="8" nillable="true" ma:taxonomy="true" ma:internalName="RJ_Related_TermsTaxHTField0" ma:taxonomyFieldName="RJ_Related_Terms" ma:displayName="Related Terms" ma:default="" ma:fieldId="{42d57ab8-cd35-4763-ba19-cc6e838a2497}" ma:taxonomyMulti="true" ma:sspId="c1c5036b-5305-4656-bf7b-95644ce085d9" ma:termSetId="91e99ce2-237a-4a1b-9da8-8d816240a15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5EAFDC-452F-413D-8105-14BE522C2398}">
  <ds:schemaRefs>
    <ds:schemaRef ds:uri="http://schemas.microsoft.com/sharepoint/v3/contenttype/forms"/>
  </ds:schemaRefs>
</ds:datastoreItem>
</file>

<file path=customXml/itemProps2.xml><?xml version="1.0" encoding="utf-8"?>
<ds:datastoreItem xmlns:ds="http://schemas.openxmlformats.org/officeDocument/2006/customXml" ds:itemID="{C67F963B-280A-44BA-AFB5-61C84335D9F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31BDBC3-4768-4381-BA2C-7DFB4A35E4E8"/>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F727BA8-B69C-4DB3-9A45-39CA129E0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1BDBC3-4768-4381-BA2C-7DFB4A35E4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Po9-pp</Template>
  <TotalTime>7033</TotalTime>
  <Words>6698</Words>
  <Application>Microsoft Office PowerPoint</Application>
  <PresentationFormat>On-screen Show (4:3)</PresentationFormat>
  <Paragraphs>379</Paragraphs>
  <Slides>37</Slides>
  <Notes>37</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6" baseType="lpstr">
      <vt:lpstr>ＭＳ Ｐゴシック</vt:lpstr>
      <vt:lpstr>Arial</vt:lpstr>
      <vt:lpstr>Arial Narrow</vt:lpstr>
      <vt:lpstr>Courier New</vt:lpstr>
      <vt:lpstr>Po9-pp</vt:lpstr>
      <vt:lpstr>Hartford Default Design</vt:lpstr>
      <vt:lpstr>1_Po9-pp</vt:lpstr>
      <vt:lpstr>2_Po9-pp</vt:lpstr>
      <vt:lpstr>Worksheet</vt:lpstr>
      <vt:lpstr>PowerPoint Presentation</vt:lpstr>
      <vt:lpstr>Agenda</vt:lpstr>
      <vt:lpstr>Traditional Approaches</vt:lpstr>
      <vt:lpstr>Traditional Approaches</vt:lpstr>
      <vt:lpstr>Traditional Approaches</vt:lpstr>
      <vt:lpstr>PowerPoint Presentation</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3 Questions</vt:lpstr>
      <vt:lpstr>PowerPoint Presentation</vt:lpstr>
      <vt:lpstr>PowerPoint Presentation</vt:lpstr>
      <vt:lpstr>PowerPoint Presentation</vt:lpstr>
      <vt:lpstr>PowerPoint Presentation</vt:lpstr>
      <vt:lpstr>Summary</vt:lpstr>
      <vt:lpstr>Main Idea</vt:lpstr>
      <vt:lpstr>Next Steps</vt:lpstr>
      <vt:lpstr>PowerPoint Presentation</vt:lpstr>
    </vt:vector>
  </TitlesOfParts>
  <Company>The Hartford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 of Life advisor seminar (MIT AgeLab / Hartford Funds)</dc:title>
  <dc:creator>dd81831</dc:creator>
  <cp:lastModifiedBy>Jennifer Schaefer</cp:lastModifiedBy>
  <cp:revision>278</cp:revision>
  <cp:lastPrinted>2014-09-02T16:40:17Z</cp:lastPrinted>
  <dcterms:created xsi:type="dcterms:W3CDTF">2013-06-17T12:48:52Z</dcterms:created>
  <dcterms:modified xsi:type="dcterms:W3CDTF">2017-11-16T16:34:54Z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0x010100626B4A37FAEF4072A4C07C870FF201B100660C9E0D44F745469B7D5D2D9854C76F</vt:lpwstr>
  </property>
  <property fmtid="{D5CDD505-2E9C-101B-9397-08002B2CF9AE}" pid="3" name="RJ_Related_Terms">
    <vt:lpwstr>1414;#Quality of Life|4e3e3463-9e51-4304-bdcd-ea0c3aa4bc60;#1413;#AgeLab|6ab6afc8-bc27-44ed-afad-58b66a26f818;#688;#Retirement|8288191f-c4b5-4563-9038-0dacfd913b87</vt:lpwstr>
  </property>
</Properties>
</file>